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300" r:id="rId6"/>
    <p:sldId id="299" r:id="rId7"/>
    <p:sldId id="325" r:id="rId8"/>
    <p:sldId id="304" r:id="rId9"/>
    <p:sldId id="275" r:id="rId10"/>
    <p:sldId id="276" r:id="rId11"/>
    <p:sldId id="303" r:id="rId12"/>
    <p:sldId id="302" r:id="rId13"/>
    <p:sldId id="305" r:id="rId14"/>
    <p:sldId id="306" r:id="rId15"/>
    <p:sldId id="308" r:id="rId16"/>
    <p:sldId id="307" r:id="rId17"/>
    <p:sldId id="309" r:id="rId18"/>
    <p:sldId id="310" r:id="rId19"/>
    <p:sldId id="311" r:id="rId20"/>
    <p:sldId id="312" r:id="rId21"/>
    <p:sldId id="326" r:id="rId22"/>
    <p:sldId id="271" r:id="rId23"/>
    <p:sldId id="327" r:id="rId24"/>
    <p:sldId id="330" r:id="rId25"/>
    <p:sldId id="331" r:id="rId26"/>
    <p:sldId id="329" r:id="rId27"/>
    <p:sldId id="332" r:id="rId2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0BE994-FC00-4B15-B820-D226F26D064B}" v="21" dt="2023-09-06T11:31:22.29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75" d="100"/>
          <a:sy n="75" d="100"/>
        </p:scale>
        <p:origin x="82" y="278"/>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4290" y="52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4"/>
                </a:solidFill>
              </a:rPr>
              <a:t>TARGET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TARGET</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6C67-4C1D-8D20-68C3005273CE}"/>
              </c:ext>
            </c:extLst>
          </c:dPt>
          <c:dLbls>
            <c:dLbl>
              <c:idx val="0"/>
              <c:layout>
                <c:manualLayout>
                  <c:x val="4.7256546806188167E-4"/>
                  <c:y val="1.7648938523683044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lt1"/>
                        </a:solidFill>
                        <a:latin typeface="+mn-lt"/>
                        <a:ea typeface="+mn-ea"/>
                        <a:cs typeface="+mn-cs"/>
                      </a:defRPr>
                    </a:pPr>
                    <a:fld id="{C086B718-1C2E-44D0-97B3-63F5E9540373}" type="VALUE">
                      <a:rPr lang="en-US" b="1">
                        <a:solidFill>
                          <a:schemeClr val="lt1"/>
                        </a:solidFill>
                        <a:latin typeface="+mn-lt"/>
                        <a:ea typeface="+mn-ea"/>
                        <a:cs typeface="+mn-cs"/>
                      </a:rPr>
                      <a:pPr>
                        <a:defRPr>
                          <a:solidFill>
                            <a:schemeClr val="lt1"/>
                          </a:solidFill>
                        </a:defRPr>
                      </a:pPr>
                      <a:t>[VALEUR]</a:t>
                    </a:fld>
                    <a:endParaRPr lang="fr-FR"/>
                  </a:p>
                </c:rich>
              </c:tx>
              <c:spPr>
                <a:solidFill>
                  <a:schemeClr val="accent4">
                    <a:alpha val="50000"/>
                  </a:schemeClr>
                </a:solid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lt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layout>
                    <c:manualLayout>
                      <c:w val="0.13442277279915657"/>
                      <c:h val="8.1623309053069651E-2"/>
                    </c:manualLayout>
                  </c15:layout>
                  <c15:dlblFieldTable/>
                  <c15:showDataLabelsRange val="0"/>
                </c:ext>
                <c:ext xmlns:c16="http://schemas.microsoft.com/office/drawing/2014/chart" uri="{C3380CC4-5D6E-409C-BE32-E72D297353CC}">
                  <c16:uniqueId val="{00000003-6C67-4C1D-8D20-68C3005273CE}"/>
                </c:ext>
              </c:extLst>
            </c:dLbl>
            <c:dLbl>
              <c:idx val="1"/>
              <c:layout>
                <c:manualLayout>
                  <c:x val="0"/>
                  <c:y val="4.2626201381433491E-3"/>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fld id="{E40322F1-7C55-492B-8983-3553BFAD4160}" type="VALUE">
                      <a:rPr lang="en-US" b="1">
                        <a:solidFill>
                          <a:schemeClr val="accent1"/>
                        </a:solidFill>
                        <a:latin typeface="+mn-lt"/>
                        <a:ea typeface="+mn-ea"/>
                        <a:cs typeface="+mn-cs"/>
                      </a:rPr>
                      <a:pPr>
                        <a:defRPr>
                          <a:solidFill>
                            <a:schemeClr val="accent1"/>
                          </a:solidFill>
                        </a:defRPr>
                      </a:pPr>
                      <a:t>[VALEUR]</a:t>
                    </a:fld>
                    <a:endParaRPr lang="fr-FR"/>
                  </a:p>
                </c:rich>
              </c:tx>
              <c:spPr>
                <a:noFill/>
                <a:ln w="9525" cap="flat" cmpd="sng" algn="ctr">
                  <a:solidFill>
                    <a:schemeClr val="accent1"/>
                  </a:solidFill>
                  <a:prstDash val="solid"/>
                  <a:round/>
                  <a:headEnd type="none" w="med" len="med"/>
                  <a:tailEnd type="none" w="med" len="me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C67-4C1D-8D20-68C3005273C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Feuil1!$A$2:$A$3</c:f>
              <c:strCache>
                <c:ptCount val="2"/>
                <c:pt idx="0">
                  <c:v>Bon client</c:v>
                </c:pt>
                <c:pt idx="1">
                  <c:v>Client à risque</c:v>
                </c:pt>
              </c:strCache>
            </c:strRef>
          </c:cat>
          <c:val>
            <c:numRef>
              <c:f>Feuil1!$B$2:$B$3</c:f>
              <c:numCache>
                <c:formatCode>0.00%</c:formatCode>
                <c:ptCount val="2"/>
                <c:pt idx="0">
                  <c:v>0.91927000000000003</c:v>
                </c:pt>
                <c:pt idx="1">
                  <c:v>8.0729999999999996E-2</c:v>
                </c:pt>
              </c:numCache>
            </c:numRef>
          </c:val>
          <c:extLst>
            <c:ext xmlns:c16="http://schemas.microsoft.com/office/drawing/2014/chart" uri="{C3380CC4-5D6E-409C-BE32-E72D297353CC}">
              <c16:uniqueId val="{00000000-6C67-4C1D-8D20-68C3005273CE}"/>
            </c:ext>
          </c:extLst>
        </c:ser>
        <c:dLbls>
          <c:showLegendKey val="0"/>
          <c:showVal val="0"/>
          <c:showCatName val="0"/>
          <c:showSerName val="0"/>
          <c:showPercent val="0"/>
          <c:showBubbleSize val="0"/>
        </c:dLbls>
        <c:gapWidth val="219"/>
        <c:overlap val="-27"/>
        <c:axId val="112142783"/>
        <c:axId val="1141468831"/>
      </c:barChart>
      <c:catAx>
        <c:axId val="112142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41468831"/>
        <c:crosses val="autoZero"/>
        <c:auto val="1"/>
        <c:lblAlgn val="ctr"/>
        <c:lblOffset val="100"/>
        <c:noMultiLvlLbl val="0"/>
      </c:catAx>
      <c:valAx>
        <c:axId val="114146883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2142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fr-FR" dirty="0"/>
              <a:t>Tableau des résultats des performances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1"/>
          <c:order val="1"/>
          <c:tx>
            <c:strRef>
              <c:f>Feuil1!$E$5:$E$6</c:f>
              <c:strCache>
                <c:ptCount val="2"/>
                <c:pt idx="0">
                  <c:v>balanced Accuracy</c:v>
                </c:pt>
                <c:pt idx="1">
                  <c:v>Validation</c:v>
                </c:pt>
              </c:strCache>
            </c:strRef>
          </c:tx>
          <c:spPr>
            <a:solidFill>
              <a:schemeClr val="accent2"/>
            </a:solidFill>
            <a:ln>
              <a:noFill/>
            </a:ln>
            <a:effectLst/>
          </c:spPr>
          <c:invertIfNegative val="0"/>
          <c:cat>
            <c:strRef>
              <c:f>Feuil1!$C$7:$C$25</c:f>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f>Feuil1!$E$7:$E$25</c:f>
              <c:numCache>
                <c:formatCode>General</c:formatCode>
                <c:ptCount val="19"/>
                <c:pt idx="0">
                  <c:v>0.70373699999999995</c:v>
                </c:pt>
                <c:pt idx="1">
                  <c:v>0.70265100000000003</c:v>
                </c:pt>
                <c:pt idx="2">
                  <c:v>0.69471099999999997</c:v>
                </c:pt>
                <c:pt idx="3">
                  <c:v>0.69145599999999996</c:v>
                </c:pt>
                <c:pt idx="4">
                  <c:v>0.69143299999999996</c:v>
                </c:pt>
                <c:pt idx="5">
                  <c:v>0.68891999999999998</c:v>
                </c:pt>
                <c:pt idx="6">
                  <c:v>0.68576199999999998</c:v>
                </c:pt>
                <c:pt idx="7">
                  <c:v>0.68052400000000002</c:v>
                </c:pt>
                <c:pt idx="8">
                  <c:v>0.67974500000000004</c:v>
                </c:pt>
                <c:pt idx="9">
                  <c:v>0.67780300000000004</c:v>
                </c:pt>
                <c:pt idx="10">
                  <c:v>0.67680600000000002</c:v>
                </c:pt>
                <c:pt idx="11">
                  <c:v>0.675562</c:v>
                </c:pt>
                <c:pt idx="12">
                  <c:v>0.67387799999999998</c:v>
                </c:pt>
                <c:pt idx="13">
                  <c:v>0.66895899999999997</c:v>
                </c:pt>
                <c:pt idx="14">
                  <c:v>0.66691999999999996</c:v>
                </c:pt>
                <c:pt idx="15">
                  <c:v>0.66176500000000005</c:v>
                </c:pt>
                <c:pt idx="16">
                  <c:v>0.50931999999999999</c:v>
                </c:pt>
                <c:pt idx="17">
                  <c:v>0.50184399999999996</c:v>
                </c:pt>
                <c:pt idx="18">
                  <c:v>0.5</c:v>
                </c:pt>
              </c:numCache>
            </c:numRef>
          </c:val>
          <c:extLst>
            <c:ext xmlns:c16="http://schemas.microsoft.com/office/drawing/2014/chart" uri="{C3380CC4-5D6E-409C-BE32-E72D297353CC}">
              <c16:uniqueId val="{00000000-83BB-4D87-B575-72BCB4D349EA}"/>
            </c:ext>
          </c:extLst>
        </c:ser>
        <c:ser>
          <c:idx val="4"/>
          <c:order val="4"/>
          <c:tx>
            <c:strRef>
              <c:f>Feuil1!$H$5:$H$6</c:f>
              <c:strCache>
                <c:ptCount val="2"/>
                <c:pt idx="0">
                  <c:v>Aire Under Courbe (AUC)</c:v>
                </c:pt>
                <c:pt idx="1">
                  <c:v>Validation</c:v>
                </c:pt>
              </c:strCache>
            </c:strRef>
          </c:tx>
          <c:spPr>
            <a:solidFill>
              <a:schemeClr val="accent1"/>
            </a:solidFill>
            <a:ln>
              <a:noFill/>
            </a:ln>
            <a:effectLst/>
          </c:spPr>
          <c:invertIfNegative val="0"/>
          <c:dLbls>
            <c:dLbl>
              <c:idx val="0"/>
              <c:tx>
                <c:rich>
                  <a:bodyPr/>
                  <a:lstStyle/>
                  <a:p>
                    <a:fld id="{3EC0E9B2-D6D3-4FF1-9BB6-E62F9043C474}" type="VALUE">
                      <a:rPr lang="en-US" smtClean="0"/>
                      <a:pPr/>
                      <a:t>[VALEUR]</a:t>
                    </a:fld>
                    <a:endParaRPr lang="fr-F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85C-4341-8ADA-3EC21471DC48}"/>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85C-4341-8ADA-3EC21471DC48}"/>
                </c:ext>
              </c:extLst>
            </c:dLbl>
            <c:numFmt formatCode="0.00%" sourceLinked="0"/>
            <c:spPr>
              <a:solidFill>
                <a:schemeClr val="accent2">
                  <a:lumMod val="75000"/>
                </a:schemeClr>
              </a:solid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Feuil1!$C$7:$C$25</c:f>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f>Feuil1!$H$7:$H$25</c:f>
              <c:numCache>
                <c:formatCode>General</c:formatCode>
                <c:ptCount val="19"/>
                <c:pt idx="0">
                  <c:v>0.76775499999999997</c:v>
                </c:pt>
                <c:pt idx="1">
                  <c:v>0.76750700000000005</c:v>
                </c:pt>
                <c:pt idx="2">
                  <c:v>0.76238499999999998</c:v>
                </c:pt>
                <c:pt idx="3">
                  <c:v>0.75226000000000004</c:v>
                </c:pt>
                <c:pt idx="4">
                  <c:v>0.76775499999999997</c:v>
                </c:pt>
                <c:pt idx="5">
                  <c:v>0.76750700000000005</c:v>
                </c:pt>
                <c:pt idx="6">
                  <c:v>0.76238499999999998</c:v>
                </c:pt>
                <c:pt idx="7">
                  <c:v>0.75294700000000003</c:v>
                </c:pt>
                <c:pt idx="8">
                  <c:v>0.73716700000000002</c:v>
                </c:pt>
                <c:pt idx="9">
                  <c:v>0.75226000000000004</c:v>
                </c:pt>
                <c:pt idx="10">
                  <c:v>0.74410699999999996</c:v>
                </c:pt>
                <c:pt idx="11">
                  <c:v>0.736734</c:v>
                </c:pt>
                <c:pt idx="12">
                  <c:v>0.74410699999999996</c:v>
                </c:pt>
                <c:pt idx="13">
                  <c:v>0.736734</c:v>
                </c:pt>
                <c:pt idx="14">
                  <c:v>0.73716700000000002</c:v>
                </c:pt>
                <c:pt idx="15">
                  <c:v>0.72664700000000004</c:v>
                </c:pt>
                <c:pt idx="16">
                  <c:v>0.75294700000000003</c:v>
                </c:pt>
                <c:pt idx="17">
                  <c:v>0.72664700000000004</c:v>
                </c:pt>
                <c:pt idx="18">
                  <c:v>0.5</c:v>
                </c:pt>
              </c:numCache>
            </c:numRef>
          </c:val>
          <c:extLst>
            <c:ext xmlns:c16="http://schemas.microsoft.com/office/drawing/2014/chart" uri="{C3380CC4-5D6E-409C-BE32-E72D297353CC}">
              <c16:uniqueId val="{00000001-83BB-4D87-B575-72BCB4D349EA}"/>
            </c:ext>
          </c:extLst>
        </c:ser>
        <c:ser>
          <c:idx val="7"/>
          <c:order val="7"/>
          <c:tx>
            <c:strRef>
              <c:f>Feuil1!$K$5:$K$6</c:f>
              <c:strCache>
                <c:ptCount val="2"/>
                <c:pt idx="0">
                  <c:v>F1 score</c:v>
                </c:pt>
                <c:pt idx="1">
                  <c:v>Validation</c:v>
                </c:pt>
              </c:strCache>
            </c:strRef>
          </c:tx>
          <c:spPr>
            <a:solidFill>
              <a:schemeClr val="accent2">
                <a:lumMod val="60000"/>
              </a:schemeClr>
            </a:solidFill>
            <a:ln>
              <a:noFill/>
            </a:ln>
            <a:effectLst/>
          </c:spPr>
          <c:invertIfNegative val="0"/>
          <c:cat>
            <c:strRef>
              <c:f>Feuil1!$C$7:$C$25</c:f>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f>Feuil1!$K$7:$K$25</c:f>
              <c:numCache>
                <c:formatCode>General</c:formatCode>
                <c:ptCount val="19"/>
                <c:pt idx="0">
                  <c:v>0.278115</c:v>
                </c:pt>
                <c:pt idx="1">
                  <c:v>0.27939000000000003</c:v>
                </c:pt>
                <c:pt idx="2">
                  <c:v>0.26961299999999999</c:v>
                </c:pt>
                <c:pt idx="3">
                  <c:v>0.26491199999999998</c:v>
                </c:pt>
                <c:pt idx="4">
                  <c:v>0.24180699999999999</c:v>
                </c:pt>
                <c:pt idx="5">
                  <c:v>0.24039099999999999</c:v>
                </c:pt>
                <c:pt idx="6">
                  <c:v>0.238422</c:v>
                </c:pt>
                <c:pt idx="7">
                  <c:v>0.235988</c:v>
                </c:pt>
                <c:pt idx="8">
                  <c:v>0.25705299999999998</c:v>
                </c:pt>
                <c:pt idx="9">
                  <c:v>0.234373</c:v>
                </c:pt>
                <c:pt idx="10">
                  <c:v>0.27741300000000002</c:v>
                </c:pt>
                <c:pt idx="11">
                  <c:v>0.25360300000000002</c:v>
                </c:pt>
                <c:pt idx="12">
                  <c:v>0.2321</c:v>
                </c:pt>
                <c:pt idx="13">
                  <c:v>0.229438</c:v>
                </c:pt>
                <c:pt idx="14">
                  <c:v>0.228462</c:v>
                </c:pt>
                <c:pt idx="15">
                  <c:v>0.231211</c:v>
                </c:pt>
                <c:pt idx="16">
                  <c:v>3.9225999999999997E-2</c:v>
                </c:pt>
                <c:pt idx="17">
                  <c:v>7.4850000000000003E-3</c:v>
                </c:pt>
                <c:pt idx="18">
                  <c:v>0</c:v>
                </c:pt>
              </c:numCache>
            </c:numRef>
          </c:val>
          <c:extLst>
            <c:ext xmlns:c16="http://schemas.microsoft.com/office/drawing/2014/chart" uri="{C3380CC4-5D6E-409C-BE32-E72D297353CC}">
              <c16:uniqueId val="{00000002-83BB-4D87-B575-72BCB4D349EA}"/>
            </c:ext>
          </c:extLst>
        </c:ser>
        <c:dLbls>
          <c:showLegendKey val="0"/>
          <c:showVal val="0"/>
          <c:showCatName val="0"/>
          <c:showSerName val="0"/>
          <c:showPercent val="0"/>
          <c:showBubbleSize val="0"/>
        </c:dLbls>
        <c:gapWidth val="247"/>
        <c:axId val="1802994736"/>
        <c:axId val="1711177312"/>
        <c:extLst>
          <c:ext xmlns:c15="http://schemas.microsoft.com/office/drawing/2012/chart" uri="{02D57815-91ED-43cb-92C2-25804820EDAC}">
            <c15:filteredBarSeries>
              <c15:ser>
                <c:idx val="0"/>
                <c:order val="0"/>
                <c:tx>
                  <c:strRef>
                    <c:extLst>
                      <c:ext uri="{02D57815-91ED-43cb-92C2-25804820EDAC}">
                        <c15:formulaRef>
                          <c15:sqref>Feuil1!$D$5:$D$6</c15:sqref>
                        </c15:formulaRef>
                      </c:ext>
                    </c:extLst>
                    <c:strCache>
                      <c:ptCount val="2"/>
                      <c:pt idx="0">
                        <c:v>balanced Accuracy</c:v>
                      </c:pt>
                      <c:pt idx="1">
                        <c:v>Train</c:v>
                      </c:pt>
                    </c:strCache>
                  </c:strRef>
                </c:tx>
                <c:spPr>
                  <a:solidFill>
                    <a:schemeClr val="accent1"/>
                  </a:solidFill>
                  <a:ln>
                    <a:noFill/>
                  </a:ln>
                  <a:effectLst/>
                </c:spPr>
                <c:invertIfNegative val="0"/>
                <c:cat>
                  <c:strRef>
                    <c:extLst>
                      <c:ext uri="{02D57815-91ED-43cb-92C2-25804820EDAC}">
                        <c15:formulaRef>
                          <c15:sqref>Feuil1!$C$7:$C$25</c15:sqref>
                        </c15:formulaRef>
                      </c:ext>
                    </c:extLst>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extLst>
                      <c:ext uri="{02D57815-91ED-43cb-92C2-25804820EDAC}">
                        <c15:formulaRef>
                          <c15:sqref>Feuil1!$D$7:$D$25</c15:sqref>
                        </c15:formulaRef>
                      </c:ext>
                    </c:extLst>
                    <c:numCache>
                      <c:formatCode>General</c:formatCode>
                      <c:ptCount val="19"/>
                      <c:pt idx="0">
                        <c:v>0.72686200000000001</c:v>
                      </c:pt>
                      <c:pt idx="1">
                        <c:v>0.72355800000000003</c:v>
                      </c:pt>
                      <c:pt idx="2">
                        <c:v>0.70025199999999999</c:v>
                      </c:pt>
                      <c:pt idx="3">
                        <c:v>0.68541399999999997</c:v>
                      </c:pt>
                      <c:pt idx="4">
                        <c:v>0.71658500000000003</c:v>
                      </c:pt>
                      <c:pt idx="5">
                        <c:v>0.71368799999999999</c:v>
                      </c:pt>
                      <c:pt idx="6">
                        <c:v>0.69194299999999997</c:v>
                      </c:pt>
                      <c:pt idx="7">
                        <c:v>0.67738200000000004</c:v>
                      </c:pt>
                      <c:pt idx="8">
                        <c:v>0.67310700000000001</c:v>
                      </c:pt>
                      <c:pt idx="9">
                        <c:v>0.67748299999999995</c:v>
                      </c:pt>
                      <c:pt idx="10">
                        <c:v>0.67591199999999996</c:v>
                      </c:pt>
                      <c:pt idx="11">
                        <c:v>0.67195000000000005</c:v>
                      </c:pt>
                      <c:pt idx="12">
                        <c:v>0.67658399999999996</c:v>
                      </c:pt>
                      <c:pt idx="13">
                        <c:v>0.66622099999999995</c:v>
                      </c:pt>
                      <c:pt idx="14">
                        <c:v>0.66492799999999996</c:v>
                      </c:pt>
                      <c:pt idx="15">
                        <c:v>0.97257899999999997</c:v>
                      </c:pt>
                      <c:pt idx="16">
                        <c:v>0.51016099999999998</c:v>
                      </c:pt>
                      <c:pt idx="17">
                        <c:v>0.99979899999999999</c:v>
                      </c:pt>
                      <c:pt idx="18">
                        <c:v>0.5</c:v>
                      </c:pt>
                    </c:numCache>
                  </c:numRef>
                </c:val>
                <c:extLst>
                  <c:ext xmlns:c16="http://schemas.microsoft.com/office/drawing/2014/chart" uri="{C3380CC4-5D6E-409C-BE32-E72D297353CC}">
                    <c16:uniqueId val="{00000004-83BB-4D87-B575-72BCB4D349EA}"/>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Feuil1!$F$5:$F$6</c15:sqref>
                        </c15:formulaRef>
                      </c:ext>
                    </c:extLst>
                    <c:strCache>
                      <c:ptCount val="2"/>
                      <c:pt idx="0">
                        <c:v>balanced Accuracy</c:v>
                      </c:pt>
                      <c:pt idx="1">
                        <c:v>Test</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Feuil1!$C$7:$C$25</c15:sqref>
                        </c15:formulaRef>
                      </c:ext>
                    </c:extLst>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extLst xmlns:c15="http://schemas.microsoft.com/office/drawing/2012/chart">
                      <c:ext xmlns:c15="http://schemas.microsoft.com/office/drawing/2012/chart" uri="{02D57815-91ED-43cb-92C2-25804820EDAC}">
                        <c15:formulaRef>
                          <c15:sqref>Feuil1!$F$7:$F$25</c15:sqref>
                        </c15:formulaRef>
                      </c:ext>
                    </c:extLst>
                    <c:numCache>
                      <c:formatCode>General</c:formatCode>
                      <c:ptCount val="19"/>
                      <c:pt idx="0">
                        <c:v>0.69789000000000001</c:v>
                      </c:pt>
                      <c:pt idx="1">
                        <c:v>0.69675399999999998</c:v>
                      </c:pt>
                      <c:pt idx="2">
                        <c:v>0.69276599999999999</c:v>
                      </c:pt>
                      <c:pt idx="3">
                        <c:v>0.68156499999999998</c:v>
                      </c:pt>
                      <c:pt idx="4">
                        <c:v>0.68389900000000003</c:v>
                      </c:pt>
                      <c:pt idx="5">
                        <c:v>0.68520099999999995</c:v>
                      </c:pt>
                      <c:pt idx="6">
                        <c:v>0.68343699999999996</c:v>
                      </c:pt>
                      <c:pt idx="7">
                        <c:v>0.67264100000000004</c:v>
                      </c:pt>
                      <c:pt idx="8">
                        <c:v>0.67407300000000003</c:v>
                      </c:pt>
                      <c:pt idx="9">
                        <c:v>0.66941600000000001</c:v>
                      </c:pt>
                      <c:pt idx="10">
                        <c:v>0.67649199999999998</c:v>
                      </c:pt>
                      <c:pt idx="11">
                        <c:v>0.67261300000000002</c:v>
                      </c:pt>
                      <c:pt idx="12">
                        <c:v>0.67130199999999995</c:v>
                      </c:pt>
                      <c:pt idx="13">
                        <c:v>0.66386500000000004</c:v>
                      </c:pt>
                      <c:pt idx="14">
                        <c:v>0.66592200000000001</c:v>
                      </c:pt>
                      <c:pt idx="15">
                        <c:v>0.66463499999999998</c:v>
                      </c:pt>
                      <c:pt idx="16">
                        <c:v>0.50885800000000003</c:v>
                      </c:pt>
                      <c:pt idx="17">
                        <c:v>0.50104300000000002</c:v>
                      </c:pt>
                      <c:pt idx="18">
                        <c:v>0.5</c:v>
                      </c:pt>
                    </c:numCache>
                  </c:numRef>
                </c:val>
                <c:extLst xmlns:c15="http://schemas.microsoft.com/office/drawing/2012/chart">
                  <c:ext xmlns:c16="http://schemas.microsoft.com/office/drawing/2014/chart" uri="{C3380CC4-5D6E-409C-BE32-E72D297353CC}">
                    <c16:uniqueId val="{00000005-83BB-4D87-B575-72BCB4D349EA}"/>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Feuil1!$G$5:$G$6</c15:sqref>
                        </c15:formulaRef>
                      </c:ext>
                    </c:extLst>
                    <c:strCache>
                      <c:ptCount val="2"/>
                      <c:pt idx="0">
                        <c:v>Aire Under Courbe (AUC)</c:v>
                      </c:pt>
                      <c:pt idx="1">
                        <c:v>Train</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Feuil1!$C$7:$C$25</c15:sqref>
                        </c15:formulaRef>
                      </c:ext>
                    </c:extLst>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extLst xmlns:c15="http://schemas.microsoft.com/office/drawing/2012/chart">
                      <c:ext xmlns:c15="http://schemas.microsoft.com/office/drawing/2012/chart" uri="{02D57815-91ED-43cb-92C2-25804820EDAC}">
                        <c15:formulaRef>
                          <c15:sqref>Feuil1!$G$7:$G$25</c15:sqref>
                        </c15:formulaRef>
                      </c:ext>
                    </c:extLst>
                    <c:numCache>
                      <c:formatCode>General</c:formatCode>
                      <c:ptCount val="19"/>
                      <c:pt idx="0">
                        <c:v>0.80635000000000001</c:v>
                      </c:pt>
                      <c:pt idx="1">
                        <c:v>0.80156499999999997</c:v>
                      </c:pt>
                      <c:pt idx="2">
                        <c:v>0.77170799999999995</c:v>
                      </c:pt>
                      <c:pt idx="3">
                        <c:v>0.75094000000000005</c:v>
                      </c:pt>
                      <c:pt idx="4">
                        <c:v>0.80635000000000001</c:v>
                      </c:pt>
                      <c:pt idx="5">
                        <c:v>0.80156499999999997</c:v>
                      </c:pt>
                      <c:pt idx="6">
                        <c:v>0.77170799999999995</c:v>
                      </c:pt>
                      <c:pt idx="7">
                        <c:v>0.75058400000000003</c:v>
                      </c:pt>
                      <c:pt idx="8">
                        <c:v>0.73400500000000002</c:v>
                      </c:pt>
                      <c:pt idx="9">
                        <c:v>0.75094000000000005</c:v>
                      </c:pt>
                      <c:pt idx="10">
                        <c:v>0.750081</c:v>
                      </c:pt>
                      <c:pt idx="11">
                        <c:v>0.73408200000000001</c:v>
                      </c:pt>
                      <c:pt idx="12">
                        <c:v>0.750081</c:v>
                      </c:pt>
                      <c:pt idx="13">
                        <c:v>0.73408200000000001</c:v>
                      </c:pt>
                      <c:pt idx="14">
                        <c:v>0.73400500000000002</c:v>
                      </c:pt>
                      <c:pt idx="15">
                        <c:v>1</c:v>
                      </c:pt>
                      <c:pt idx="16">
                        <c:v>0.75058400000000003</c:v>
                      </c:pt>
                      <c:pt idx="17">
                        <c:v>1</c:v>
                      </c:pt>
                      <c:pt idx="18">
                        <c:v>0.5</c:v>
                      </c:pt>
                    </c:numCache>
                  </c:numRef>
                </c:val>
                <c:extLst xmlns:c15="http://schemas.microsoft.com/office/drawing/2012/chart">
                  <c:ext xmlns:c16="http://schemas.microsoft.com/office/drawing/2014/chart" uri="{C3380CC4-5D6E-409C-BE32-E72D297353CC}">
                    <c16:uniqueId val="{00000006-83BB-4D87-B575-72BCB4D349EA}"/>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Feuil1!$I$5:$I$6</c15:sqref>
                        </c15:formulaRef>
                      </c:ext>
                    </c:extLst>
                    <c:strCache>
                      <c:ptCount val="2"/>
                      <c:pt idx="0">
                        <c:v>Aire Under Courbe (AUC)</c:v>
                      </c:pt>
                      <c:pt idx="1">
                        <c:v>Test</c:v>
                      </c:pt>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Feuil1!$C$7:$C$25</c15:sqref>
                        </c15:formulaRef>
                      </c:ext>
                    </c:extLst>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extLst xmlns:c15="http://schemas.microsoft.com/office/drawing/2012/chart">
                      <c:ext xmlns:c15="http://schemas.microsoft.com/office/drawing/2012/chart" uri="{02D57815-91ED-43cb-92C2-25804820EDAC}">
                        <c15:formulaRef>
                          <c15:sqref>Feuil1!$I$7:$I$25</c15:sqref>
                        </c15:formulaRef>
                      </c:ext>
                    </c:extLst>
                    <c:numCache>
                      <c:formatCode>General</c:formatCode>
                      <c:ptCount val="19"/>
                      <c:pt idx="0">
                        <c:v>0.76494799999999996</c:v>
                      </c:pt>
                      <c:pt idx="1">
                        <c:v>0.76503500000000002</c:v>
                      </c:pt>
                      <c:pt idx="2">
                        <c:v>0.764432</c:v>
                      </c:pt>
                      <c:pt idx="3">
                        <c:v>0.74814099999999994</c:v>
                      </c:pt>
                      <c:pt idx="4">
                        <c:v>0.76494799999999996</c:v>
                      </c:pt>
                      <c:pt idx="5">
                        <c:v>0.76503500000000002</c:v>
                      </c:pt>
                      <c:pt idx="6">
                        <c:v>0.764432</c:v>
                      </c:pt>
                      <c:pt idx="7">
                        <c:v>0.752552</c:v>
                      </c:pt>
                      <c:pt idx="8">
                        <c:v>0.736313</c:v>
                      </c:pt>
                      <c:pt idx="9">
                        <c:v>0.74814099999999994</c:v>
                      </c:pt>
                      <c:pt idx="10">
                        <c:v>0.74548000000000003</c:v>
                      </c:pt>
                      <c:pt idx="11">
                        <c:v>0.73777000000000004</c:v>
                      </c:pt>
                      <c:pt idx="12">
                        <c:v>0.74548000000000003</c:v>
                      </c:pt>
                      <c:pt idx="13">
                        <c:v>0.73777000000000004</c:v>
                      </c:pt>
                      <c:pt idx="14">
                        <c:v>0.736313</c:v>
                      </c:pt>
                      <c:pt idx="15">
                        <c:v>0.72561600000000004</c:v>
                      </c:pt>
                      <c:pt idx="16">
                        <c:v>0.752552</c:v>
                      </c:pt>
                      <c:pt idx="17">
                        <c:v>0.72561600000000004</c:v>
                      </c:pt>
                      <c:pt idx="18">
                        <c:v>0.5</c:v>
                      </c:pt>
                    </c:numCache>
                  </c:numRef>
                </c:val>
                <c:extLst xmlns:c15="http://schemas.microsoft.com/office/drawing/2012/chart">
                  <c:ext xmlns:c16="http://schemas.microsoft.com/office/drawing/2014/chart" uri="{C3380CC4-5D6E-409C-BE32-E72D297353CC}">
                    <c16:uniqueId val="{00000007-83BB-4D87-B575-72BCB4D349EA}"/>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Feuil1!$J$5:$J$6</c15:sqref>
                        </c15:formulaRef>
                      </c:ext>
                    </c:extLst>
                    <c:strCache>
                      <c:ptCount val="2"/>
                      <c:pt idx="0">
                        <c:v>F1 score</c:v>
                      </c:pt>
                      <c:pt idx="1">
                        <c:v>Train</c:v>
                      </c:pt>
                    </c:strCache>
                  </c:strRef>
                </c:tx>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Feuil1!$C$7:$C$25</c15:sqref>
                        </c15:formulaRef>
                      </c:ext>
                    </c:extLst>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extLst xmlns:c15="http://schemas.microsoft.com/office/drawing/2012/chart">
                      <c:ext xmlns:c15="http://schemas.microsoft.com/office/drawing/2012/chart" uri="{02D57815-91ED-43cb-92C2-25804820EDAC}">
                        <c15:formulaRef>
                          <c15:sqref>Feuil1!$J$7:$J$25</c15:sqref>
                        </c15:formulaRef>
                      </c:ext>
                    </c:extLst>
                    <c:numCache>
                      <c:formatCode>General</c:formatCode>
                      <c:ptCount val="19"/>
                      <c:pt idx="0">
                        <c:v>0.294657</c:v>
                      </c:pt>
                      <c:pt idx="1">
                        <c:v>0.29512699999999997</c:v>
                      </c:pt>
                      <c:pt idx="2">
                        <c:v>0.27347900000000003</c:v>
                      </c:pt>
                      <c:pt idx="3">
                        <c:v>0.26140200000000002</c:v>
                      </c:pt>
                      <c:pt idx="4">
                        <c:v>0.25517299999999998</c:v>
                      </c:pt>
                      <c:pt idx="5">
                        <c:v>0.253498</c:v>
                      </c:pt>
                      <c:pt idx="6">
                        <c:v>0.24180499999999999</c:v>
                      </c:pt>
                      <c:pt idx="7">
                        <c:v>0.234345</c:v>
                      </c:pt>
                      <c:pt idx="8">
                        <c:v>0.25243300000000002</c:v>
                      </c:pt>
                      <c:pt idx="9">
                        <c:v>0.23424800000000001</c:v>
                      </c:pt>
                      <c:pt idx="10">
                        <c:v>0.27708500000000003</c:v>
                      </c:pt>
                      <c:pt idx="11">
                        <c:v>0.25093500000000002</c:v>
                      </c:pt>
                      <c:pt idx="12">
                        <c:v>0.23371400000000001</c:v>
                      </c:pt>
                      <c:pt idx="13">
                        <c:v>0.22799900000000001</c:v>
                      </c:pt>
                      <c:pt idx="14">
                        <c:v>0.22728699999999999</c:v>
                      </c:pt>
                      <c:pt idx="15">
                        <c:v>0.76204899999999998</c:v>
                      </c:pt>
                      <c:pt idx="16">
                        <c:v>4.2483E-2</c:v>
                      </c:pt>
                      <c:pt idx="17">
                        <c:v>0.99979899999999999</c:v>
                      </c:pt>
                      <c:pt idx="18">
                        <c:v>0</c:v>
                      </c:pt>
                    </c:numCache>
                  </c:numRef>
                </c:val>
                <c:extLst xmlns:c15="http://schemas.microsoft.com/office/drawing/2012/chart">
                  <c:ext xmlns:c16="http://schemas.microsoft.com/office/drawing/2014/chart" uri="{C3380CC4-5D6E-409C-BE32-E72D297353CC}">
                    <c16:uniqueId val="{00000008-83BB-4D87-B575-72BCB4D349EA}"/>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Feuil1!$L$5:$L$6</c15:sqref>
                        </c15:formulaRef>
                      </c:ext>
                    </c:extLst>
                    <c:strCache>
                      <c:ptCount val="2"/>
                      <c:pt idx="0">
                        <c:v>F1 score</c:v>
                      </c:pt>
                      <c:pt idx="1">
                        <c:v>Test</c:v>
                      </c:pt>
                    </c:strCache>
                  </c:strRef>
                </c:tx>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Feuil1!$C$7:$C$25</c15:sqref>
                        </c15:formulaRef>
                      </c:ext>
                    </c:extLst>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extLst xmlns:c15="http://schemas.microsoft.com/office/drawing/2012/chart">
                      <c:ext xmlns:c15="http://schemas.microsoft.com/office/drawing/2012/chart" uri="{02D57815-91ED-43cb-92C2-25804820EDAC}">
                        <c15:formulaRef>
                          <c15:sqref>Feuil1!$L$7:$L$25</c15:sqref>
                        </c15:formulaRef>
                      </c:ext>
                    </c:extLst>
                    <c:numCache>
                      <c:formatCode>General</c:formatCode>
                      <c:ptCount val="19"/>
                      <c:pt idx="0">
                        <c:v>0.27311200000000002</c:v>
                      </c:pt>
                      <c:pt idx="1">
                        <c:v>0.275061</c:v>
                      </c:pt>
                      <c:pt idx="2">
                        <c:v>0.26813199999999998</c:v>
                      </c:pt>
                      <c:pt idx="3">
                        <c:v>0.25787599999999999</c:v>
                      </c:pt>
                      <c:pt idx="4">
                        <c:v>0.23757300000000001</c:v>
                      </c:pt>
                      <c:pt idx="5">
                        <c:v>0.23827899999999999</c:v>
                      </c:pt>
                      <c:pt idx="6">
                        <c:v>0.237316</c:v>
                      </c:pt>
                      <c:pt idx="7">
                        <c:v>0.23144999999999999</c:v>
                      </c:pt>
                      <c:pt idx="8">
                        <c:v>0.25301800000000002</c:v>
                      </c:pt>
                      <c:pt idx="9">
                        <c:v>0.22969400000000001</c:v>
                      </c:pt>
                      <c:pt idx="10">
                        <c:v>0.27703899999999998</c:v>
                      </c:pt>
                      <c:pt idx="11">
                        <c:v>0.25124800000000003</c:v>
                      </c:pt>
                      <c:pt idx="12">
                        <c:v>0.23071700000000001</c:v>
                      </c:pt>
                      <c:pt idx="13">
                        <c:v>0.22667699999999999</c:v>
                      </c:pt>
                      <c:pt idx="14">
                        <c:v>0.227798</c:v>
                      </c:pt>
                      <c:pt idx="15">
                        <c:v>0.232406</c:v>
                      </c:pt>
                      <c:pt idx="16">
                        <c:v>3.7657999999999997E-2</c:v>
                      </c:pt>
                      <c:pt idx="17">
                        <c:v>4.8040000000000001E-3</c:v>
                      </c:pt>
                      <c:pt idx="18">
                        <c:v>0</c:v>
                      </c:pt>
                    </c:numCache>
                  </c:numRef>
                </c:val>
                <c:extLst xmlns:c15="http://schemas.microsoft.com/office/drawing/2012/chart">
                  <c:ext xmlns:c16="http://schemas.microsoft.com/office/drawing/2014/chart" uri="{C3380CC4-5D6E-409C-BE32-E72D297353CC}">
                    <c16:uniqueId val="{00000009-83BB-4D87-B575-72BCB4D349EA}"/>
                  </c:ext>
                </c:extLst>
              </c15:ser>
            </c15:filteredBarSeries>
          </c:ext>
        </c:extLst>
      </c:barChart>
      <c:barChart>
        <c:barDir val="col"/>
        <c:grouping val="clustered"/>
        <c:varyColors val="0"/>
        <c:ser>
          <c:idx val="9"/>
          <c:order val="9"/>
          <c:tx>
            <c:strRef>
              <c:f>Feuil1!$M$5:$M$6</c:f>
              <c:strCache>
                <c:ptCount val="2"/>
                <c:pt idx="0">
                  <c:v>Score metier</c:v>
                </c:pt>
              </c:strCache>
            </c:strRef>
          </c:tx>
          <c:spPr>
            <a:solidFill>
              <a:schemeClr val="accent4">
                <a:lumMod val="60000"/>
              </a:schemeClr>
            </a:solidFill>
            <a:ln>
              <a:noFill/>
            </a:ln>
            <a:effectLst/>
          </c:spPr>
          <c:invertIfNegative val="0"/>
          <c:cat>
            <c:strRef>
              <c:f>Feuil1!$C$7:$C$25</c:f>
              <c:strCache>
                <c:ptCount val="19"/>
                <c:pt idx="0">
                  <c:v>LGBMClassifier</c:v>
                </c:pt>
                <c:pt idx="1">
                  <c:v>HistGradientBoostingClassifier</c:v>
                </c:pt>
                <c:pt idx="2">
                  <c:v>HistGradientBoostingClassifier_filtered</c:v>
                </c:pt>
                <c:pt idx="3">
                  <c:v>LogisticRegression</c:v>
                </c:pt>
                <c:pt idx="4">
                  <c:v>LGBM filtered features smote opt seuil</c:v>
                </c:pt>
                <c:pt idx="5">
                  <c:v>HistGB opt seuil</c:v>
                </c:pt>
                <c:pt idx="6">
                  <c:v>HistGB filtered features opt seuil</c:v>
                </c:pt>
                <c:pt idx="7">
                  <c:v>Adaboost opt seuil</c:v>
                </c:pt>
                <c:pt idx="8">
                  <c:v>LogisticRegression_filtered_smote</c:v>
                </c:pt>
                <c:pt idx="9">
                  <c:v>regLog opt seuil</c:v>
                </c:pt>
                <c:pt idx="10">
                  <c:v>HistGradientBoostingClassifier_filtered_smote</c:v>
                </c:pt>
                <c:pt idx="11">
                  <c:v>LogisticRegression_filtered</c:v>
                </c:pt>
                <c:pt idx="12">
                  <c:v>HistGB filtered features smote opt seuil</c:v>
                </c:pt>
                <c:pt idx="13">
                  <c:v>regLog filtered features opt seuil</c:v>
                </c:pt>
                <c:pt idx="14">
                  <c:v>regLog filtered features smote opt seuil</c:v>
                </c:pt>
                <c:pt idx="15">
                  <c:v>RandomForest opt seuil</c:v>
                </c:pt>
                <c:pt idx="16">
                  <c:v>AdaBoostClassifier</c:v>
                </c:pt>
                <c:pt idx="17">
                  <c:v>RandomForestClassifier</c:v>
                </c:pt>
                <c:pt idx="18">
                  <c:v>DummyClassifier</c:v>
                </c:pt>
              </c:strCache>
            </c:strRef>
          </c:cat>
          <c:val>
            <c:numRef>
              <c:f>Feuil1!$M$7:$M$25</c:f>
              <c:numCache>
                <c:formatCode>General</c:formatCode>
                <c:ptCount val="19"/>
                <c:pt idx="0">
                  <c:v>23579</c:v>
                </c:pt>
                <c:pt idx="1">
                  <c:v>23624</c:v>
                </c:pt>
                <c:pt idx="2">
                  <c:v>24296</c:v>
                </c:pt>
                <c:pt idx="3">
                  <c:v>24590</c:v>
                </c:pt>
                <c:pt idx="4">
                  <c:v>25220</c:v>
                </c:pt>
                <c:pt idx="5">
                  <c:v>25411</c:v>
                </c:pt>
                <c:pt idx="6">
                  <c:v>25658</c:v>
                </c:pt>
                <c:pt idx="7">
                  <c:v>26037</c:v>
                </c:pt>
                <c:pt idx="8">
                  <c:v>25464</c:v>
                </c:pt>
                <c:pt idx="9">
                  <c:v>26247</c:v>
                </c:pt>
                <c:pt idx="10">
                  <c:v>25264</c:v>
                </c:pt>
                <c:pt idx="11">
                  <c:v>24590</c:v>
                </c:pt>
                <c:pt idx="12">
                  <c:v>26548</c:v>
                </c:pt>
                <c:pt idx="13">
                  <c:v>26918</c:v>
                </c:pt>
                <c:pt idx="14">
                  <c:v>27066</c:v>
                </c:pt>
                <c:pt idx="15">
                  <c:v>27230</c:v>
                </c:pt>
                <c:pt idx="16">
                  <c:v>36555</c:v>
                </c:pt>
                <c:pt idx="17">
                  <c:v>37103</c:v>
                </c:pt>
                <c:pt idx="18">
                  <c:v>37240</c:v>
                </c:pt>
              </c:numCache>
            </c:numRef>
          </c:val>
          <c:extLst>
            <c:ext xmlns:c16="http://schemas.microsoft.com/office/drawing/2014/chart" uri="{C3380CC4-5D6E-409C-BE32-E72D297353CC}">
              <c16:uniqueId val="{00000003-83BB-4D87-B575-72BCB4D349EA}"/>
            </c:ext>
          </c:extLst>
        </c:ser>
        <c:dLbls>
          <c:showLegendKey val="0"/>
          <c:showVal val="0"/>
          <c:showCatName val="0"/>
          <c:showSerName val="0"/>
          <c:showPercent val="0"/>
          <c:showBubbleSize val="0"/>
        </c:dLbls>
        <c:gapWidth val="247"/>
        <c:axId val="1713441952"/>
        <c:axId val="1706175504"/>
      </c:barChart>
      <c:catAx>
        <c:axId val="180299473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fr-FR"/>
          </a:p>
        </c:txPr>
        <c:crossAx val="1711177312"/>
        <c:crosses val="autoZero"/>
        <c:auto val="1"/>
        <c:lblAlgn val="ctr"/>
        <c:lblOffset val="100"/>
        <c:noMultiLvlLbl val="0"/>
      </c:catAx>
      <c:valAx>
        <c:axId val="171117731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crossAx val="1802994736"/>
        <c:crosses val="autoZero"/>
        <c:crossBetween val="between"/>
      </c:valAx>
      <c:valAx>
        <c:axId val="1706175504"/>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crossAx val="1713441952"/>
        <c:crosses val="max"/>
        <c:crossBetween val="between"/>
      </c:valAx>
      <c:catAx>
        <c:axId val="1713441952"/>
        <c:scaling>
          <c:orientation val="minMax"/>
        </c:scaling>
        <c:delete val="1"/>
        <c:axPos val="b"/>
        <c:numFmt formatCode="General" sourceLinked="1"/>
        <c:majorTickMark val="out"/>
        <c:minorTickMark val="none"/>
        <c:tickLblPos val="nextTo"/>
        <c:crossAx val="1706175504"/>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rtlCol="0"/>
        <a:lstStyle/>
        <a:p>
          <a:pPr rtl="0"/>
          <a:endParaRPr lang="fr-FR"/>
        </a:p>
      </dgm:t>
    </dgm:pt>
    <dgm:pt modelId="{E40F4386-8831-418F-B705-2EF711FB0638}">
      <dgm:prSet phldrT="[Text]"/>
      <dgm:spPr/>
      <dgm:t>
        <a:bodyPr rtlCol="0"/>
        <a:lstStyle/>
        <a:p>
          <a:pPr rtl="0"/>
          <a:r>
            <a:rPr lang="fr-FR" b="0" i="1" dirty="0">
              <a:solidFill>
                <a:srgbClr val="2C567A"/>
              </a:solidFill>
            </a:rPr>
            <a:t>Description données</a:t>
          </a:r>
        </a:p>
      </dgm:t>
    </dgm:pt>
    <dgm:pt modelId="{BA5DB78F-0BD1-45CF-9B96-46A70AB3D9A2}" type="parTrans" cxnId="{6DB8FFBA-487B-4E87-9D41-FD7AF2F69CF4}">
      <dgm:prSet/>
      <dgm:spPr/>
      <dgm:t>
        <a:bodyPr rtlCol="0"/>
        <a:lstStyle/>
        <a:p>
          <a:pPr rtl="0"/>
          <a:endParaRPr lang="fr-FR"/>
        </a:p>
      </dgm:t>
    </dgm:pt>
    <dgm:pt modelId="{D0CAE994-5783-41EC-9711-4E1D519F3834}" type="sibTrans" cxnId="{6DB8FFBA-487B-4E87-9D41-FD7AF2F69CF4}">
      <dgm:prSet/>
      <dgm:spPr/>
      <dgm:t>
        <a:bodyPr rtlCol="0"/>
        <a:lstStyle/>
        <a:p>
          <a:pPr rtl="0"/>
          <a:endParaRPr lang="fr-FR"/>
        </a:p>
      </dgm:t>
    </dgm:pt>
    <dgm:pt modelId="{9D775CEA-FB87-47C4-9A33-B679A4F91D5A}">
      <dgm:prSet phldrT="[Text]" custT="1"/>
      <dgm:spPr/>
      <dgm:t>
        <a:bodyPr rtlCol="0"/>
        <a:lstStyle/>
        <a:p>
          <a:pPr rtl="0"/>
          <a:r>
            <a:rPr lang="fr-FR" sz="1400" b="0" i="0" u="none" dirty="0">
              <a:solidFill>
                <a:srgbClr val="666666"/>
              </a:solidFill>
            </a:rPr>
            <a:t>Source, et Descriptif sommaire de la structure des données</a:t>
          </a:r>
          <a:endParaRPr lang="fr-FR" sz="1400" dirty="0">
            <a:solidFill>
              <a:srgbClr val="666666"/>
            </a:solidFill>
          </a:endParaRPr>
        </a:p>
      </dgm:t>
    </dgm:pt>
    <dgm:pt modelId="{C3B4CFE3-1417-4427-AA54-FBDCAAFFE651}" type="parTrans" cxnId="{7FD8009C-0CEB-41DE-B0CC-709282B25D15}">
      <dgm:prSet/>
      <dgm:spPr/>
      <dgm:t>
        <a:bodyPr rtlCol="0"/>
        <a:lstStyle/>
        <a:p>
          <a:pPr rtl="0"/>
          <a:endParaRPr lang="fr-FR"/>
        </a:p>
      </dgm:t>
    </dgm:pt>
    <dgm:pt modelId="{DCB568C9-3C02-42D5-BA11-189A5C3024AA}" type="sibTrans" cxnId="{7FD8009C-0CEB-41DE-B0CC-709282B25D15}">
      <dgm:prSet/>
      <dgm:spPr/>
      <dgm:t>
        <a:bodyPr rtlCol="0"/>
        <a:lstStyle/>
        <a:p>
          <a:pPr rtl="0"/>
          <a:endParaRPr lang="fr-FR"/>
        </a:p>
      </dgm:t>
    </dgm:pt>
    <dgm:pt modelId="{216BC4CD-18EE-4F27-8680-F1299126CE77}">
      <dgm:prSet phldrT="[Text]"/>
      <dgm:spPr/>
      <dgm:t>
        <a:bodyPr rtlCol="0"/>
        <a:lstStyle/>
        <a:p>
          <a:pPr rtl="0"/>
          <a:r>
            <a:rPr lang="fr-FR" b="0" dirty="0" err="1">
              <a:solidFill>
                <a:srgbClr val="2C567A"/>
              </a:solidFill>
            </a:rPr>
            <a:t>Outliers</a:t>
          </a:r>
          <a:r>
            <a:rPr lang="fr-FR" b="0" dirty="0">
              <a:solidFill>
                <a:srgbClr val="2C567A"/>
              </a:solidFill>
            </a:rPr>
            <a:t> et </a:t>
          </a:r>
          <a:r>
            <a:rPr lang="fr-FR" b="0" dirty="0" err="1">
              <a:solidFill>
                <a:srgbClr val="2C567A"/>
              </a:solidFill>
            </a:rPr>
            <a:t>Missing</a:t>
          </a:r>
          <a:r>
            <a:rPr lang="fr-FR" b="0" dirty="0">
              <a:solidFill>
                <a:srgbClr val="2C567A"/>
              </a:solidFill>
            </a:rPr>
            <a:t> Values</a:t>
          </a:r>
        </a:p>
      </dgm:t>
    </dgm:pt>
    <dgm:pt modelId="{9035202F-34B7-4FD2-ABEC-FBF9181D08E7}" type="parTrans" cxnId="{0A3B7C5F-7735-4608-8242-E6F73844D071}">
      <dgm:prSet/>
      <dgm:spPr/>
      <dgm:t>
        <a:bodyPr rtlCol="0"/>
        <a:lstStyle/>
        <a:p>
          <a:pPr rtl="0"/>
          <a:endParaRPr lang="fr-FR"/>
        </a:p>
      </dgm:t>
    </dgm:pt>
    <dgm:pt modelId="{53BD166D-91E5-487C-BD55-AC4B1FA9AFAB}" type="sibTrans" cxnId="{0A3B7C5F-7735-4608-8242-E6F73844D071}">
      <dgm:prSet/>
      <dgm:spPr/>
      <dgm:t>
        <a:bodyPr rtlCol="0"/>
        <a:lstStyle/>
        <a:p>
          <a:pPr rtl="0"/>
          <a:endParaRPr lang="fr-FR"/>
        </a:p>
      </dgm:t>
    </dgm:pt>
    <dgm:pt modelId="{C9D54AD6-2B46-4A5C-8B15-6EB605017506}">
      <dgm:prSet phldrT="[Text]" custT="1"/>
      <dgm:spPr/>
      <dgm:t>
        <a:bodyPr rtlCol="0"/>
        <a:lstStyle/>
        <a:p>
          <a:pPr rtl="0"/>
          <a:r>
            <a:rPr lang="fr-FR" sz="1400" dirty="0">
              <a:solidFill>
                <a:srgbClr val="666666"/>
              </a:solidFill>
            </a:rPr>
            <a:t>Étude des données manquantes</a:t>
          </a:r>
        </a:p>
        <a:p>
          <a:pPr rtl="0"/>
          <a:r>
            <a:rPr lang="fr-FR" sz="1400" dirty="0">
              <a:solidFill>
                <a:srgbClr val="666666"/>
              </a:solidFill>
            </a:rPr>
            <a:t>Suppression de </a:t>
          </a:r>
          <a:r>
            <a:rPr lang="fr-FR" sz="1400" dirty="0" err="1">
              <a:solidFill>
                <a:srgbClr val="666666"/>
              </a:solidFill>
            </a:rPr>
            <a:t>features</a:t>
          </a:r>
          <a:r>
            <a:rPr lang="fr-FR" sz="1400" dirty="0">
              <a:solidFill>
                <a:srgbClr val="666666"/>
              </a:solidFill>
            </a:rPr>
            <a:t> sans variabilités</a:t>
          </a:r>
        </a:p>
      </dgm:t>
    </dgm:pt>
    <dgm:pt modelId="{F129E4C2-7904-46D3-A1B6-3961A818C015}" type="parTrans" cxnId="{792B05C2-5166-497A-B522-DD33ED15AE00}">
      <dgm:prSet/>
      <dgm:spPr/>
      <dgm:t>
        <a:bodyPr rtlCol="0"/>
        <a:lstStyle/>
        <a:p>
          <a:pPr rtl="0"/>
          <a:endParaRPr lang="fr-FR"/>
        </a:p>
      </dgm:t>
    </dgm:pt>
    <dgm:pt modelId="{BF7E5694-37A7-4053-9E35-03119E673100}" type="sibTrans" cxnId="{792B05C2-5166-497A-B522-DD33ED15AE00}">
      <dgm:prSet/>
      <dgm:spPr/>
      <dgm:t>
        <a:bodyPr rtlCol="0"/>
        <a:lstStyle/>
        <a:p>
          <a:pPr rtl="0"/>
          <a:endParaRPr lang="fr-FR"/>
        </a:p>
      </dgm:t>
    </dgm:pt>
    <dgm:pt modelId="{93FF5F9D-AAFA-4950-8546-6AECA4470D48}">
      <dgm:prSet phldrT="[Text]"/>
      <dgm:spPr/>
      <dgm:t>
        <a:bodyPr rtlCol="0"/>
        <a:lstStyle/>
        <a:p>
          <a:pPr rtl="0"/>
          <a:r>
            <a:rPr lang="fr-FR" b="0" i="1" dirty="0">
              <a:solidFill>
                <a:srgbClr val="2C567A"/>
              </a:solidFill>
            </a:rPr>
            <a:t>Data </a:t>
          </a:r>
          <a:r>
            <a:rPr lang="fr-FR" b="0" i="1" dirty="0" err="1">
              <a:solidFill>
                <a:srgbClr val="2C567A"/>
              </a:solidFill>
            </a:rPr>
            <a:t>analysis</a:t>
          </a:r>
          <a:endParaRPr lang="fr-FR" b="0" i="1" dirty="0">
            <a:solidFill>
              <a:srgbClr val="2C567A"/>
            </a:solidFill>
          </a:endParaRPr>
        </a:p>
      </dgm:t>
    </dgm:pt>
    <dgm:pt modelId="{3D298734-E7B7-4677-BE81-F586C8D97438}" type="parTrans" cxnId="{06A2C4EF-834F-43FD-B45A-1554E6A68EBB}">
      <dgm:prSet/>
      <dgm:spPr/>
      <dgm:t>
        <a:bodyPr rtlCol="0"/>
        <a:lstStyle/>
        <a:p>
          <a:pPr rtl="0"/>
          <a:endParaRPr lang="fr-FR"/>
        </a:p>
      </dgm:t>
    </dgm:pt>
    <dgm:pt modelId="{38F0A00F-2CCF-46E9-AA53-7C6F7D500B84}" type="sibTrans" cxnId="{06A2C4EF-834F-43FD-B45A-1554E6A68EBB}">
      <dgm:prSet/>
      <dgm:spPr/>
      <dgm:t>
        <a:bodyPr rtlCol="0"/>
        <a:lstStyle/>
        <a:p>
          <a:pPr rtl="0"/>
          <a:endParaRPr lang="fr-FR"/>
        </a:p>
      </dgm:t>
    </dgm:pt>
    <dgm:pt modelId="{7C246739-132B-41AD-8DFA-A108B89D138D}">
      <dgm:prSet phldrT="[Text]" custT="1"/>
      <dgm:spPr/>
      <dgm:t>
        <a:bodyPr rtlCol="0"/>
        <a:lstStyle/>
        <a:p>
          <a:pPr rtl="0"/>
          <a:r>
            <a:rPr lang="fr-FR" sz="1400" b="0" i="0" u="none" dirty="0">
              <a:solidFill>
                <a:srgbClr val="666666"/>
              </a:solidFill>
            </a:rPr>
            <a:t>Etude et Visualisation entre variable et la variable cible</a:t>
          </a:r>
          <a:endParaRPr lang="fr-FR" sz="1400" dirty="0">
            <a:solidFill>
              <a:srgbClr val="666666"/>
            </a:solidFill>
          </a:endParaRPr>
        </a:p>
      </dgm:t>
    </dgm:pt>
    <dgm:pt modelId="{6DC6AB27-331E-4C02-81E1-D2DC0951F94A}" type="parTrans" cxnId="{21F68C21-0932-40ED-B3AD-15446DF383C2}">
      <dgm:prSet/>
      <dgm:spPr/>
      <dgm:t>
        <a:bodyPr rtlCol="0"/>
        <a:lstStyle/>
        <a:p>
          <a:pPr rtl="0"/>
          <a:endParaRPr lang="fr-FR"/>
        </a:p>
      </dgm:t>
    </dgm:pt>
    <dgm:pt modelId="{ABE6CE27-78DF-4DFE-AE98-C519395C0138}" type="sibTrans" cxnId="{21F68C21-0932-40ED-B3AD-15446DF383C2}">
      <dgm:prSet/>
      <dgm:spPr/>
      <dgm:t>
        <a:bodyPr rtlCol="0"/>
        <a:lstStyle/>
        <a:p>
          <a:pPr rtl="0"/>
          <a:endParaRPr lang="fr-FR"/>
        </a:p>
      </dgm:t>
    </dgm:pt>
    <dgm:pt modelId="{57D926EE-FF1C-4F8E-BE58-791552003389}">
      <dgm:prSet phldrT="[Text]"/>
      <dgm:spPr/>
      <dgm:t>
        <a:bodyPr rtlCol="0"/>
        <a:lstStyle/>
        <a:p>
          <a:pPr rtl="0"/>
          <a:r>
            <a:rPr lang="fr-FR" dirty="0">
              <a:solidFill>
                <a:srgbClr val="2C567A"/>
              </a:solidFill>
            </a:rPr>
            <a:t>Normalité et Transformation</a:t>
          </a:r>
        </a:p>
      </dgm:t>
    </dgm:pt>
    <dgm:pt modelId="{73E44EEA-ED9D-47FC-9428-986D0A1FC4C0}" type="parTrans" cxnId="{369994A5-D668-4BAA-BAE5-4659A47CAE31}">
      <dgm:prSet/>
      <dgm:spPr/>
      <dgm:t>
        <a:bodyPr rtlCol="0"/>
        <a:lstStyle/>
        <a:p>
          <a:pPr rtl="0"/>
          <a:endParaRPr lang="fr-FR"/>
        </a:p>
      </dgm:t>
    </dgm:pt>
    <dgm:pt modelId="{A8CFE573-C424-4A7A-A6DC-2CAFAF6BE4BE}" type="sibTrans" cxnId="{369994A5-D668-4BAA-BAE5-4659A47CAE31}">
      <dgm:prSet/>
      <dgm:spPr/>
      <dgm:t>
        <a:bodyPr rtlCol="0"/>
        <a:lstStyle/>
        <a:p>
          <a:pPr rtl="0"/>
          <a:endParaRPr lang="fr-FR"/>
        </a:p>
      </dgm:t>
    </dgm:pt>
    <dgm:pt modelId="{C29A2877-D327-472A-B8DE-A9582740D1C4}">
      <dgm:prSet phldrT="[Text]"/>
      <dgm:spPr/>
      <dgm:t>
        <a:bodyPr rtlCol="0"/>
        <a:lstStyle/>
        <a:p>
          <a:pPr rtl="0"/>
          <a:r>
            <a:rPr lang="fr-FR" i="1" dirty="0" err="1">
              <a:solidFill>
                <a:srgbClr val="2C567A"/>
              </a:solidFill>
            </a:rPr>
            <a:t>Feature</a:t>
          </a:r>
          <a:r>
            <a:rPr lang="fr-FR" i="1" dirty="0">
              <a:solidFill>
                <a:srgbClr val="2C567A"/>
              </a:solidFill>
            </a:rPr>
            <a:t> </a:t>
          </a:r>
          <a:r>
            <a:rPr lang="fr-FR" i="1" dirty="0" err="1">
              <a:solidFill>
                <a:srgbClr val="2C567A"/>
              </a:solidFill>
            </a:rPr>
            <a:t>selection</a:t>
          </a:r>
          <a:endParaRPr lang="fr-FR" i="1" dirty="0">
            <a:solidFill>
              <a:srgbClr val="2C567A"/>
            </a:solidFill>
          </a:endParaRPr>
        </a:p>
      </dgm:t>
    </dgm:pt>
    <dgm:pt modelId="{ACB8F89D-E3F0-46D6-9FE2-0E08ED03F108}" type="parTrans" cxnId="{E06C2FA0-97C9-4115-8036-5641738523F0}">
      <dgm:prSet/>
      <dgm:spPr/>
      <dgm:t>
        <a:bodyPr rtlCol="0"/>
        <a:lstStyle/>
        <a:p>
          <a:pPr rtl="0"/>
          <a:endParaRPr lang="fr-FR"/>
        </a:p>
      </dgm:t>
    </dgm:pt>
    <dgm:pt modelId="{4C9B2A60-E155-4BBB-A3EE-15AEEAA6D5C7}" type="sibTrans" cxnId="{E06C2FA0-97C9-4115-8036-5641738523F0}">
      <dgm:prSet/>
      <dgm:spPr/>
      <dgm:t>
        <a:bodyPr rtlCol="0"/>
        <a:lstStyle/>
        <a:p>
          <a:pPr rtl="0"/>
          <a:endParaRPr lang="fr-FR"/>
        </a:p>
      </dgm:t>
    </dgm:pt>
    <dgm:pt modelId="{04956CC5-BC9D-4B6B-9065-8589629A4900}">
      <dgm:prSet phldrT="[Text]" custT="1"/>
      <dgm:spPr/>
      <dgm:t>
        <a:bodyPr rtlCol="0"/>
        <a:lstStyle/>
        <a:p>
          <a:pPr rtl="0"/>
          <a:r>
            <a:rPr lang="fr-FR" sz="1400" b="0" i="0" u="none" dirty="0">
              <a:solidFill>
                <a:srgbClr val="666666"/>
              </a:solidFill>
            </a:rPr>
            <a:t>Transformation et création de </a:t>
          </a:r>
          <a:r>
            <a:rPr lang="fr-FR" sz="1400" b="0" i="0" u="none" dirty="0" err="1">
              <a:solidFill>
                <a:srgbClr val="666666"/>
              </a:solidFill>
            </a:rPr>
            <a:t>features</a:t>
          </a:r>
          <a:endParaRPr lang="fr-FR" sz="1400" b="0" i="0" u="none" dirty="0">
            <a:solidFill>
              <a:srgbClr val="666666"/>
            </a:solidFill>
          </a:endParaRPr>
        </a:p>
        <a:p>
          <a:pPr rtl="0"/>
          <a:r>
            <a:rPr lang="fr-FR" sz="1400" b="0" i="0" u="none" dirty="0">
              <a:solidFill>
                <a:srgbClr val="666666"/>
              </a:solidFill>
            </a:rPr>
            <a:t>Étude de la colinéarité des </a:t>
          </a:r>
          <a:r>
            <a:rPr lang="fr-FR" sz="1400" b="0" i="0" u="none" dirty="0" err="1">
              <a:solidFill>
                <a:srgbClr val="666666"/>
              </a:solidFill>
            </a:rPr>
            <a:t>features</a:t>
          </a:r>
          <a:endParaRPr lang="fr-FR" sz="1400" dirty="0">
            <a:solidFill>
              <a:srgbClr val="666666"/>
            </a:solidFill>
          </a:endParaRPr>
        </a:p>
      </dgm:t>
    </dgm:pt>
    <dgm:pt modelId="{EF3CCB5D-2D2B-414F-9C3E-2A98641DE75C}" type="parTrans" cxnId="{BE51D2B2-029C-4554-8705-90B588CC81C4}">
      <dgm:prSet/>
      <dgm:spPr/>
      <dgm:t>
        <a:bodyPr rtlCol="0"/>
        <a:lstStyle/>
        <a:p>
          <a:pPr rtl="0"/>
          <a:endParaRPr lang="fr-FR"/>
        </a:p>
      </dgm:t>
    </dgm:pt>
    <dgm:pt modelId="{4A8BA95F-C155-4C29-BC73-64B882D2BD09}" type="sibTrans" cxnId="{BE51D2B2-029C-4554-8705-90B588CC81C4}">
      <dgm:prSet/>
      <dgm:spPr/>
      <dgm:t>
        <a:bodyPr rtlCol="0"/>
        <a:lstStyle/>
        <a:p>
          <a:pPr rtl="0"/>
          <a:endParaRPr lang="fr-FR"/>
        </a:p>
      </dgm:t>
    </dgm:pt>
    <dgm:pt modelId="{25D1910D-4E8B-4393-8125-38DEB2A68B1E}">
      <dgm:prSet phldrT="[Text]" custT="1"/>
      <dgm:spPr/>
      <dgm:t>
        <a:bodyPr rtlCol="0"/>
        <a:lstStyle/>
        <a:p>
          <a:pPr rtl="0"/>
          <a:r>
            <a:rPr lang="fr-FR" sz="1500" dirty="0">
              <a:solidFill>
                <a:srgbClr val="666666"/>
              </a:solidFill>
            </a:rPr>
            <a:t>Comparaison de divers approche de sélection de </a:t>
          </a:r>
          <a:r>
            <a:rPr lang="fr-FR" sz="1500" dirty="0" err="1">
              <a:solidFill>
                <a:srgbClr val="666666"/>
              </a:solidFill>
            </a:rPr>
            <a:t>features</a:t>
          </a:r>
          <a:endParaRPr lang="fr-FR" sz="1500" dirty="0">
            <a:solidFill>
              <a:srgbClr val="666666"/>
            </a:solidFill>
          </a:endParaRPr>
        </a:p>
      </dgm:t>
    </dgm:pt>
    <dgm:pt modelId="{71FC1CD1-8933-446D-A410-F2E5ECFCDCD4}" type="parTrans" cxnId="{D76B7430-3357-4174-8439-41EDA872EF5F}">
      <dgm:prSet/>
      <dgm:spPr/>
      <dgm:t>
        <a:bodyPr rtlCol="0"/>
        <a:lstStyle/>
        <a:p>
          <a:pPr rtl="0"/>
          <a:endParaRPr lang="fr-FR"/>
        </a:p>
      </dgm:t>
    </dgm:pt>
    <dgm:pt modelId="{FD38C820-2D77-442C-81A5-3C5E08D280FF}" type="sibTrans" cxnId="{D76B7430-3357-4174-8439-41EDA872EF5F}">
      <dgm:prSet/>
      <dgm:spPr/>
      <dgm:t>
        <a:bodyPr rtlCol="0"/>
        <a:lstStyle/>
        <a:p>
          <a:pPr rtl="0"/>
          <a:endParaRPr lang="fr-FR"/>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pt>
    <dgm:pt modelId="{AA393DB5-4DAB-4AB9-875A-4BE9E87DA2BF}" type="pres">
      <dgm:prSet presAssocID="{E40F4386-8831-418F-B705-2EF711FB0638}" presName="L1TextContainer" presStyleLbl="revTx" presStyleIdx="1" presStyleCnt="10">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pt>
    <dgm:pt modelId="{A3AC5A82-45CF-44A1-B41F-635DAC5A92BB}" type="pres">
      <dgm:prSet presAssocID="{C29A2877-D327-472A-B8DE-A9582740D1C4}" presName="L1TextContainer" presStyleLbl="revTx" presStyleIdx="9" presStyleCnt="10">
        <dgm:presLayoutVars>
          <dgm:chMax val="1"/>
          <dgm:chPref val="1"/>
          <dgm:bulletEnabled val="1"/>
        </dgm:presLayoutVars>
      </dgm:prSet>
      <dgm:spPr/>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21F68C21-0932-40ED-B3AD-15446DF383C2}" srcId="{93FF5F9D-AAFA-4950-8546-6AECA4470D48}" destId="{7C246739-132B-41AD-8DFA-A108B89D138D}" srcOrd="0" destOrd="0" parTransId="{6DC6AB27-331E-4C02-81E1-D2DC0951F94A}" sibTransId="{ABE6CE27-78DF-4DFE-AE98-C519395C0138}"/>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6EE63C79-C3BB-40FB-8A21-3E84A0431EC1}" type="presOf" srcId="{04956CC5-BC9D-4B6B-9065-8589629A4900}" destId="{FA75F9D6-BA19-40B6-8EBB-F8B5A1A5DB04}" srcOrd="0" destOrd="0" presId="urn:microsoft.com/office/officeart/2017/3/layout/DropPinTimeline#2"/>
    <dgm:cxn modelId="{D8458B8B-6A4A-41F6-A4AC-6449A963A532}" type="presOf" srcId="{57D926EE-FF1C-4F8E-BE58-791552003389}" destId="{7759EFD6-8D9B-407B-BFD2-E887C01621A3}"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E06C2FA0-97C9-4115-8036-5641738523F0}" srcId="{160C5714-0868-4287-90D8-28FB7BF6BD2C}" destId="{C29A2877-D327-472A-B8DE-A9582740D1C4}" srcOrd="4" destOrd="0" parTransId="{ACB8F89D-E3F0-46D6-9FE2-0E08ED03F108}" sibTransId="{4C9B2A60-E155-4BBB-A3EE-15AEEAA6D5C7}"/>
    <dgm:cxn modelId="{369994A5-D668-4BAA-BAE5-4659A47CAE31}" srcId="{160C5714-0868-4287-90D8-28FB7BF6BD2C}" destId="{57D926EE-FF1C-4F8E-BE58-791552003389}" srcOrd="3" destOrd="0" parTransId="{73E44EEA-ED9D-47FC-9428-986D0A1FC4C0}" sibTransId="{A8CFE573-C424-4A7A-A6DC-2CAFAF6BE4BE}"/>
    <dgm:cxn modelId="{BE51D2B2-029C-4554-8705-90B588CC81C4}" srcId="{57D926EE-FF1C-4F8E-BE58-791552003389}" destId="{04956CC5-BC9D-4B6B-9065-8589629A4900}" srcOrd="0" destOrd="0" parTransId="{EF3CCB5D-2D2B-414F-9C3E-2A98641DE75C}" sibTransId="{4A8BA95F-C155-4C29-BC73-64B882D2BD09}"/>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71FE39CF-70A2-4C21-8FB1-F54587B63FA9}" type="presOf" srcId="{9D775CEA-FB87-47C4-9A33-B679A4F91D5A}" destId="{A292B0A5-8BE5-4E84-8618-26EA28CFF4A3}"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382E8FED-2C26-4F51-BA70-9056716C7596}" type="presOf" srcId="{C9D54AD6-2B46-4A5C-8B15-6EB605017506}" destId="{07310A89-F151-435B-963F-FD9908E8C694}" srcOrd="0" destOrd="0" presId="urn:microsoft.com/office/officeart/2017/3/layout/DropPinTimeline#2"/>
    <dgm:cxn modelId="{06A2C4EF-834F-43FD-B45A-1554E6A68EBB}" srcId="{160C5714-0868-4287-90D8-28FB7BF6BD2C}" destId="{93FF5F9D-AAFA-4950-8546-6AECA4470D48}" srcOrd="2" destOrd="0" parTransId="{3D298734-E7B7-4677-BE81-F586C8D97438}" sibTransId="{38F0A00F-2CCF-46E9-AA53-7C6F7D500B84}"/>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fr-FR" sz="1400" b="0" i="0" u="none" kern="1200" dirty="0">
              <a:solidFill>
                <a:srgbClr val="666666"/>
              </a:solidFill>
            </a:rPr>
            <a:t>Source, et Descriptif sommaire de la structure des données</a:t>
          </a:r>
          <a:endParaRPr lang="fr-FR" sz="1400" kern="1200" dirty="0">
            <a:solidFill>
              <a:srgbClr val="666666"/>
            </a:solidFill>
          </a:endParaRPr>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b="0" i="1" kern="1200" dirty="0">
              <a:solidFill>
                <a:srgbClr val="2C567A"/>
              </a:solidFill>
            </a:rPr>
            <a:t>Description données</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b" anchorCtr="0">
          <a:noAutofit/>
        </a:bodyPr>
        <a:lstStyle/>
        <a:p>
          <a:pPr marL="0" lvl="0" indent="0" algn="l" defTabSz="622300" rtl="0">
            <a:lnSpc>
              <a:spcPct val="90000"/>
            </a:lnSpc>
            <a:spcBef>
              <a:spcPct val="0"/>
            </a:spcBef>
            <a:spcAft>
              <a:spcPct val="35000"/>
            </a:spcAft>
            <a:buNone/>
          </a:pPr>
          <a:r>
            <a:rPr lang="fr-FR" sz="1400" kern="1200" dirty="0">
              <a:solidFill>
                <a:srgbClr val="666666"/>
              </a:solidFill>
            </a:rPr>
            <a:t>Étude des données manquantes</a:t>
          </a:r>
        </a:p>
        <a:p>
          <a:pPr marL="0" lvl="0" indent="0" algn="l" defTabSz="622300" rtl="0">
            <a:lnSpc>
              <a:spcPct val="90000"/>
            </a:lnSpc>
            <a:spcBef>
              <a:spcPct val="0"/>
            </a:spcBef>
            <a:spcAft>
              <a:spcPct val="35000"/>
            </a:spcAft>
            <a:buNone/>
          </a:pPr>
          <a:r>
            <a:rPr lang="fr-FR" sz="1400" kern="1200" dirty="0">
              <a:solidFill>
                <a:srgbClr val="666666"/>
              </a:solidFill>
            </a:rPr>
            <a:t>Suppression de </a:t>
          </a:r>
          <a:r>
            <a:rPr lang="fr-FR" sz="1400" kern="1200" dirty="0" err="1">
              <a:solidFill>
                <a:srgbClr val="666666"/>
              </a:solidFill>
            </a:rPr>
            <a:t>features</a:t>
          </a:r>
          <a:r>
            <a:rPr lang="fr-FR" sz="1400" kern="1200" dirty="0">
              <a:solidFill>
                <a:srgbClr val="666666"/>
              </a:solidFill>
            </a:rPr>
            <a:t> sans variabilités</a:t>
          </a:r>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b="0" kern="1200" dirty="0" err="1">
              <a:solidFill>
                <a:srgbClr val="2C567A"/>
              </a:solidFill>
            </a:rPr>
            <a:t>Outliers</a:t>
          </a:r>
          <a:r>
            <a:rPr lang="fr-FR" sz="2000" b="0" kern="1200" dirty="0">
              <a:solidFill>
                <a:srgbClr val="2C567A"/>
              </a:solidFill>
            </a:rPr>
            <a:t> et </a:t>
          </a:r>
          <a:r>
            <a:rPr lang="fr-FR" sz="2000" b="0" kern="1200" dirty="0" err="1">
              <a:solidFill>
                <a:srgbClr val="2C567A"/>
              </a:solidFill>
            </a:rPr>
            <a:t>Missing</a:t>
          </a:r>
          <a:r>
            <a:rPr lang="fr-FR" sz="2000" b="0" kern="1200" dirty="0">
              <a:solidFill>
                <a:srgbClr val="2C567A"/>
              </a:solidFill>
            </a:rPr>
            <a:t> Values</a:t>
          </a:r>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fr-FR" sz="1400" b="0" i="0" u="none" kern="1200" dirty="0">
              <a:solidFill>
                <a:srgbClr val="666666"/>
              </a:solidFill>
            </a:rPr>
            <a:t>Etude et Visualisation entre variable et la variable cible</a:t>
          </a:r>
          <a:endParaRPr lang="fr-FR" sz="1400" kern="1200" dirty="0">
            <a:solidFill>
              <a:srgbClr val="666666"/>
            </a:solidFill>
          </a:endParaRPr>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b="0" i="1" kern="1200" dirty="0">
              <a:solidFill>
                <a:srgbClr val="2C567A"/>
              </a:solidFill>
            </a:rPr>
            <a:t>Data </a:t>
          </a:r>
          <a:r>
            <a:rPr lang="fr-FR" sz="2000" b="0" i="1" kern="1200" dirty="0" err="1">
              <a:solidFill>
                <a:srgbClr val="2C567A"/>
              </a:solidFill>
            </a:rPr>
            <a:t>analysis</a:t>
          </a:r>
          <a:endParaRPr lang="fr-FR" sz="2000" b="0" i="1" kern="1200" dirty="0">
            <a:solidFill>
              <a:srgbClr val="2C567A"/>
            </a:solidFill>
          </a:endParaRPr>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b" anchorCtr="0">
          <a:noAutofit/>
        </a:bodyPr>
        <a:lstStyle/>
        <a:p>
          <a:pPr marL="0" lvl="0" indent="0" algn="l" defTabSz="622300" rtl="0">
            <a:lnSpc>
              <a:spcPct val="90000"/>
            </a:lnSpc>
            <a:spcBef>
              <a:spcPct val="0"/>
            </a:spcBef>
            <a:spcAft>
              <a:spcPct val="35000"/>
            </a:spcAft>
            <a:buNone/>
          </a:pPr>
          <a:r>
            <a:rPr lang="fr-FR" sz="1400" b="0" i="0" u="none" kern="1200" dirty="0">
              <a:solidFill>
                <a:srgbClr val="666666"/>
              </a:solidFill>
            </a:rPr>
            <a:t>Transformation et création de </a:t>
          </a:r>
          <a:r>
            <a:rPr lang="fr-FR" sz="1400" b="0" i="0" u="none" kern="1200" dirty="0" err="1">
              <a:solidFill>
                <a:srgbClr val="666666"/>
              </a:solidFill>
            </a:rPr>
            <a:t>features</a:t>
          </a:r>
          <a:endParaRPr lang="fr-FR" sz="1400" b="0" i="0" u="none" kern="1200" dirty="0">
            <a:solidFill>
              <a:srgbClr val="666666"/>
            </a:solidFill>
          </a:endParaRPr>
        </a:p>
        <a:p>
          <a:pPr marL="0" lvl="0" indent="0" algn="l" defTabSz="622300" rtl="0">
            <a:lnSpc>
              <a:spcPct val="90000"/>
            </a:lnSpc>
            <a:spcBef>
              <a:spcPct val="0"/>
            </a:spcBef>
            <a:spcAft>
              <a:spcPct val="35000"/>
            </a:spcAft>
            <a:buNone/>
          </a:pPr>
          <a:r>
            <a:rPr lang="fr-FR" sz="1400" b="0" i="0" u="none" kern="1200" dirty="0">
              <a:solidFill>
                <a:srgbClr val="666666"/>
              </a:solidFill>
            </a:rPr>
            <a:t>Étude de la colinéarité des </a:t>
          </a:r>
          <a:r>
            <a:rPr lang="fr-FR" sz="1400" b="0" i="0" u="none" kern="1200" dirty="0" err="1">
              <a:solidFill>
                <a:srgbClr val="666666"/>
              </a:solidFill>
            </a:rPr>
            <a:t>features</a:t>
          </a:r>
          <a:endParaRPr lang="fr-FR" sz="1400" kern="1200" dirty="0">
            <a:solidFill>
              <a:srgbClr val="666666"/>
            </a:solidFill>
          </a:endParaRPr>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kern="1200" dirty="0">
              <a:solidFill>
                <a:srgbClr val="2C567A"/>
              </a:solidFill>
            </a:rPr>
            <a:t>Normalité et Transformation</a:t>
          </a:r>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24952"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60100"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06865"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66750" rtl="0">
            <a:lnSpc>
              <a:spcPct val="90000"/>
            </a:lnSpc>
            <a:spcBef>
              <a:spcPct val="0"/>
            </a:spcBef>
            <a:spcAft>
              <a:spcPct val="35000"/>
            </a:spcAft>
            <a:buNone/>
          </a:pPr>
          <a:r>
            <a:rPr lang="fr-FR" sz="1500" kern="1200" dirty="0">
              <a:solidFill>
                <a:srgbClr val="666666"/>
              </a:solidFill>
            </a:rPr>
            <a:t>Comparaison de divers approche de sélection de </a:t>
          </a:r>
          <a:r>
            <a:rPr lang="fr-FR" sz="1500" kern="1200" dirty="0" err="1">
              <a:solidFill>
                <a:srgbClr val="666666"/>
              </a:solidFill>
            </a:rPr>
            <a:t>features</a:t>
          </a:r>
          <a:endParaRPr lang="fr-FR" sz="1500" kern="1200" dirty="0">
            <a:solidFill>
              <a:srgbClr val="666666"/>
            </a:solidFill>
          </a:endParaRPr>
        </a:p>
      </dsp:txBody>
      <dsp:txXfrm>
        <a:off x="7506865" y="887672"/>
        <a:ext cx="2932566" cy="1287996"/>
      </dsp:txXfrm>
    </dsp:sp>
    <dsp:sp modelId="{A3AC5A82-45CF-44A1-B41F-635DAC5A92BB}">
      <dsp:nvSpPr>
        <dsp:cNvPr id="0" name=""/>
        <dsp:cNvSpPr/>
      </dsp:nvSpPr>
      <dsp:spPr>
        <a:xfrm>
          <a:off x="7506865"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i="1" kern="1200" dirty="0" err="1">
              <a:solidFill>
                <a:srgbClr val="2C567A"/>
              </a:solidFill>
            </a:rPr>
            <a:t>Feature</a:t>
          </a:r>
          <a:r>
            <a:rPr lang="fr-FR" sz="2000" i="1" kern="1200" dirty="0">
              <a:solidFill>
                <a:srgbClr val="2C567A"/>
              </a:solidFill>
            </a:rPr>
            <a:t> </a:t>
          </a:r>
          <a:r>
            <a:rPr lang="fr-FR" sz="2000" i="1" kern="1200" dirty="0" err="1">
              <a:solidFill>
                <a:srgbClr val="2C567A"/>
              </a:solidFill>
            </a:rPr>
            <a:t>selection</a:t>
          </a:r>
          <a:endParaRPr lang="fr-FR" sz="2000" i="1" kern="1200" dirty="0">
            <a:solidFill>
              <a:srgbClr val="2C567A"/>
            </a:solidFill>
          </a:endParaRPr>
        </a:p>
      </dsp:txBody>
      <dsp:txXfrm>
        <a:off x="7506865" y="435133"/>
        <a:ext cx="2932566" cy="452539"/>
      </dsp:txXfrm>
    </dsp:sp>
    <dsp:sp modelId="{1513F0EC-F72E-4447-AE42-46AD1B95828E}">
      <dsp:nvSpPr>
        <dsp:cNvPr id="0" name=""/>
        <dsp:cNvSpPr/>
      </dsp:nvSpPr>
      <dsp:spPr>
        <a:xfrm>
          <a:off x="7283145"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45426"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Chronologie à épingles en forme de gouttes"/>
  <dgm:desc val="Permet de représenter une liste d’événements dans l’ordre chronologique. La forme rectangulaire contient la description, tandis que la date apparaît près du point circulaire. Il s’agit du graphique SmartArt idéal pour afficher une grande quantité de texte avec un format de date cour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95DBEE2-C6D8-4439-857E-BCA82C728BBE}" type="datetime1">
              <a:rPr lang="fr-FR" smtClean="0"/>
              <a:t>23/09/2023</a:t>
            </a:fld>
            <a:endParaRPr lang="fr-FR"/>
          </a:p>
        </p:txBody>
      </p:sp>
      <p:sp>
        <p:nvSpPr>
          <p:cNvPr id="4" name="Espace réservé du pied de page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9474F99-60BC-462F-82FF-AD0F7D3371E4}" type="slidenum">
              <a:rPr lang="fr-FR" smtClean="0"/>
              <a:t>‹N°›</a:t>
            </a:fld>
            <a:endParaRPr lang="fr-FR"/>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36FA676-535A-49F6-962D-2DAE77BB7DC8}" type="datetime1">
              <a:rPr lang="fr-FR" noProof="0" smtClean="0"/>
              <a:t>23/09/2023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226AB8-ACBE-42E6-92F5-667EDDCD9652}" type="slidenum">
              <a:rPr lang="fr-FR" noProof="0" smtClean="0"/>
              <a:t>‹N°›</a:t>
            </a:fld>
            <a:endParaRPr lang="fr-FR" noProof="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a:t>
            </a:fld>
            <a:endParaRPr lang="fr-FR"/>
          </a:p>
        </p:txBody>
      </p:sp>
    </p:spTree>
    <p:extLst>
      <p:ext uri="{BB962C8B-B14F-4D97-AF65-F5344CB8AC3E}">
        <p14:creationId xmlns:p14="http://schemas.microsoft.com/office/powerpoint/2010/main" val="365628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3</a:t>
            </a:fld>
            <a:endParaRPr lang="fr-FR" dirty="0"/>
          </a:p>
        </p:txBody>
      </p:sp>
      <p:sp>
        <p:nvSpPr>
          <p:cNvPr id="5" name="Espace réservé de la date 4">
            <a:extLst>
              <a:ext uri="{FF2B5EF4-FFF2-40B4-BE49-F238E27FC236}">
                <a16:creationId xmlns:a16="http://schemas.microsoft.com/office/drawing/2014/main" id="{026D4909-3A23-4DB9-85AB-5DC981DC09C5}"/>
              </a:ext>
            </a:extLst>
          </p:cNvPr>
          <p:cNvSpPr>
            <a:spLocks noGrp="1"/>
          </p:cNvSpPr>
          <p:nvPr>
            <p:ph type="dt" idx="1"/>
          </p:nvPr>
        </p:nvSpPr>
        <p:spPr/>
        <p:txBody>
          <a:bodyPr/>
          <a:lstStyle/>
          <a:p>
            <a:pPr rtl="0"/>
            <a:fld id="{AA522A11-F1B7-4A68-A609-4CA4E3B8F3AE}" type="datetime1">
              <a:rPr lang="fr-FR" smtClean="0"/>
              <a:t>23/09/2023</a:t>
            </a:fld>
            <a:endParaRPr lang="fr-FR" dirty="0"/>
          </a:p>
        </p:txBody>
      </p:sp>
    </p:spTree>
    <p:extLst>
      <p:ext uri="{BB962C8B-B14F-4D97-AF65-F5344CB8AC3E}">
        <p14:creationId xmlns:p14="http://schemas.microsoft.com/office/powerpoint/2010/main" val="23040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5A226AB8-ACBE-42E6-92F5-667EDDCD9652}" type="slidenum">
              <a:rPr lang="fr-FR" smtClean="0"/>
              <a:t>19</a:t>
            </a:fld>
            <a:endParaRPr lang="fr-FR"/>
          </a:p>
        </p:txBody>
      </p:sp>
    </p:spTree>
    <p:extLst>
      <p:ext uri="{BB962C8B-B14F-4D97-AF65-F5344CB8AC3E}">
        <p14:creationId xmlns:p14="http://schemas.microsoft.com/office/powerpoint/2010/main" val="2348040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rtlCol="0" anchor="b"/>
          <a:lstStyle>
            <a:lvl1pPr algn="ctr">
              <a:defRPr sz="6000" b="1">
                <a:solidFill>
                  <a:schemeClr val="accent1"/>
                </a:solidFill>
              </a:defRPr>
            </a:lvl1pPr>
          </a:lstStyle>
          <a:p>
            <a:pPr rtl="0"/>
            <a:r>
              <a:rPr lang="fr-FR" noProof="0" dirty="0"/>
              <a:t>Modifiez le style du titre</a:t>
            </a:r>
          </a:p>
        </p:txBody>
      </p:sp>
      <p:sp>
        <p:nvSpPr>
          <p:cNvPr id="3" name="Sous-titr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a:extLst>
              <a:ext uri="{FF2B5EF4-FFF2-40B4-BE49-F238E27FC236}">
                <a16:creationId xmlns:a16="http://schemas.microsoft.com/office/drawing/2014/main" id="{E67D0E03-CFD6-4610-88AC-17F03CE8E193}"/>
              </a:ext>
            </a:extLst>
          </p:cNvPr>
          <p:cNvSpPr>
            <a:spLocks noGrp="1"/>
          </p:cNvSpPr>
          <p:nvPr>
            <p:ph type="dt" sz="half" idx="10"/>
          </p:nvPr>
        </p:nvSpPr>
        <p:spPr/>
        <p:txBody>
          <a:bodyPr rtlCol="0"/>
          <a:lstStyle/>
          <a:p>
            <a:pPr rtl="0"/>
            <a:fld id="{FB7F7E3E-992E-42AF-8AF6-6CF74ACD5232}" type="datetime1">
              <a:rPr lang="fr-FR" noProof="0" smtClean="0"/>
              <a:t>23/09/2023</a:t>
            </a:fld>
            <a:endParaRPr lang="fr-FR" noProof="0"/>
          </a:p>
        </p:txBody>
      </p:sp>
      <p:sp>
        <p:nvSpPr>
          <p:cNvPr id="5" name="Espace réservé du pied de page 4">
            <a:extLst>
              <a:ext uri="{FF2B5EF4-FFF2-40B4-BE49-F238E27FC236}">
                <a16:creationId xmlns:a16="http://schemas.microsoft.com/office/drawing/2014/main" id="{1144536D-CBA9-4A34-85D3-481BD129E4E2}"/>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6B1F3-61FB-4FDC-814D-EEC1C1FC370B}"/>
              </a:ext>
            </a:extLst>
          </p:cNvPr>
          <p:cNvSpPr>
            <a:spLocks noGrp="1"/>
          </p:cNvSpPr>
          <p:nvPr>
            <p:ph type="title"/>
          </p:nvPr>
        </p:nvSpPr>
        <p:spPr/>
        <p:txBody>
          <a:bodyPr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D52403B0-8D7F-4489-AB72-C346C8870138}"/>
              </a:ext>
            </a:extLst>
          </p:cNvPr>
          <p:cNvSpPr>
            <a:spLocks noGrp="1"/>
          </p:cNvSpPr>
          <p:nvPr>
            <p:ph type="body" orient="vert" idx="1" hasCustomPrompt="1"/>
          </p:nvPr>
        </p:nvSpPr>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1FC9304-E5BD-4F3E-ADB0-974FEBCDEAA7}"/>
              </a:ext>
            </a:extLst>
          </p:cNvPr>
          <p:cNvSpPr>
            <a:spLocks noGrp="1"/>
          </p:cNvSpPr>
          <p:nvPr>
            <p:ph type="dt" sz="half" idx="10"/>
          </p:nvPr>
        </p:nvSpPr>
        <p:spPr/>
        <p:txBody>
          <a:bodyPr rtlCol="0"/>
          <a:lstStyle/>
          <a:p>
            <a:pPr rtl="0"/>
            <a:fld id="{D962CC7E-71F8-429B-8CC0-48E9E641FEE3}" type="datetime1">
              <a:rPr lang="fr-FR" noProof="0" smtClean="0"/>
              <a:t>23/09/2023</a:t>
            </a:fld>
            <a:endParaRPr lang="fr-FR" noProof="0"/>
          </a:p>
        </p:txBody>
      </p:sp>
      <p:sp>
        <p:nvSpPr>
          <p:cNvPr id="5" name="Espace réservé du pied de page 4">
            <a:extLst>
              <a:ext uri="{FF2B5EF4-FFF2-40B4-BE49-F238E27FC236}">
                <a16:creationId xmlns:a16="http://schemas.microsoft.com/office/drawing/2014/main" id="{C338AD29-D9CD-42D8-9604-C47996EE99A8}"/>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pic>
        <p:nvPicPr>
          <p:cNvPr id="7" name="Image 6">
            <a:extLst>
              <a:ext uri="{FF2B5EF4-FFF2-40B4-BE49-F238E27FC236}">
                <a16:creationId xmlns:a16="http://schemas.microsoft.com/office/drawing/2014/main" id="{1E2826F0-9AB1-25CE-6F83-944A8E865235}"/>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
        <p:nvSpPr>
          <p:cNvPr id="2" name="Titre vertical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a:extLst>
              <a:ext uri="{FF2B5EF4-FFF2-40B4-BE49-F238E27FC236}">
                <a16:creationId xmlns:a16="http://schemas.microsoft.com/office/drawing/2014/main" id="{54647491-5142-48CA-9664-F5082D450F38}"/>
              </a:ext>
            </a:extLst>
          </p:cNvPr>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594576D-BE01-4BB5-A9F4-7DE4814E6820}"/>
              </a:ext>
            </a:extLst>
          </p:cNvPr>
          <p:cNvSpPr>
            <a:spLocks noGrp="1"/>
          </p:cNvSpPr>
          <p:nvPr>
            <p:ph type="dt" sz="half" idx="10"/>
          </p:nvPr>
        </p:nvSpPr>
        <p:spPr/>
        <p:txBody>
          <a:bodyPr rtlCol="0"/>
          <a:lstStyle/>
          <a:p>
            <a:pPr rtl="0"/>
            <a:fld id="{52C185E3-AA13-47EC-96E2-50B483EDDAF5}" type="datetime1">
              <a:rPr lang="fr-FR" noProof="0" smtClean="0"/>
              <a:t>23/09/2023</a:t>
            </a:fld>
            <a:endParaRPr lang="fr-FR" noProof="0" dirty="0"/>
          </a:p>
        </p:txBody>
      </p:sp>
      <p:sp>
        <p:nvSpPr>
          <p:cNvPr id="5" name="Espace réservé du pied de page 4">
            <a:extLst>
              <a:ext uri="{FF2B5EF4-FFF2-40B4-BE49-F238E27FC236}">
                <a16:creationId xmlns:a16="http://schemas.microsoft.com/office/drawing/2014/main" id="{5C10CA14-AD61-4101-9143-F7884378CAD7}"/>
              </a:ext>
            </a:extLst>
          </p:cNvPr>
          <p:cNvSpPr>
            <a:spLocks noGrp="1"/>
          </p:cNvSpPr>
          <p:nvPr>
            <p:ph type="ftr" sz="quarter" idx="11"/>
          </p:nvPr>
        </p:nvSpPr>
        <p:spPr/>
        <p:txBody>
          <a:bodyPr rtlCol="0"/>
          <a:lstStyle/>
          <a:p>
            <a:pPr rtl="0"/>
            <a:endParaRPr lang="fr-FR" noProof="0"/>
          </a:p>
        </p:txBody>
      </p:sp>
      <p:pic>
        <p:nvPicPr>
          <p:cNvPr id="7" name="Image 6">
            <a:extLst>
              <a:ext uri="{FF2B5EF4-FFF2-40B4-BE49-F238E27FC236}">
                <a16:creationId xmlns:a16="http://schemas.microsoft.com/office/drawing/2014/main" id="{AA126148-EDA3-8F4C-C016-919E82172549}"/>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2951664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5" name="Ovale 10">
            <a:extLst>
              <a:ext uri="{FF2B5EF4-FFF2-40B4-BE49-F238E27FC236}">
                <a16:creationId xmlns:a16="http://schemas.microsoft.com/office/drawing/2014/main" id="{F888C9AD-2B52-479F-B7B3-A7D53F5289A0}"/>
              </a:ext>
            </a:extLst>
          </p:cNvPr>
          <p:cNvSpPr/>
          <p:nvPr userDrawn="1"/>
        </p:nvSpPr>
        <p:spPr>
          <a:xfrm>
            <a:off x="11204899" y="6398462"/>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10">
            <a:extLst>
              <a:ext uri="{FF2B5EF4-FFF2-40B4-BE49-F238E27FC236}">
                <a16:creationId xmlns:a16="http://schemas.microsoft.com/office/drawing/2014/main" id="{8D89C4C5-8180-BB2D-69CF-BF0EF32D8041}"/>
              </a:ext>
            </a:extLst>
          </p:cNvPr>
          <p:cNvSpPr/>
          <p:nvPr userDrawn="1"/>
        </p:nvSpPr>
        <p:spPr>
          <a:xfrm>
            <a:off x="11204899" y="6404676"/>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Titr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fr-FR"/>
              <a:t>Cliquez pour ajouter un titre</a:t>
            </a:r>
          </a:p>
        </p:txBody>
      </p:sp>
      <p:sp>
        <p:nvSpPr>
          <p:cNvPr id="35" name="Espace réservé d’image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fr-FR"/>
              <a:t>Cliquez pour ajouter une photo</a:t>
            </a:r>
          </a:p>
        </p:txBody>
      </p:sp>
      <p:sp>
        <p:nvSpPr>
          <p:cNvPr id="34" name="Espace réservé d’image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fr-FR"/>
              <a:t>Cliquez pour ajouter une photo</a:t>
            </a:r>
          </a:p>
        </p:txBody>
      </p:sp>
      <p:sp>
        <p:nvSpPr>
          <p:cNvPr id="29" name="Espace réservé du contenu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fr-FR"/>
              <a:t>Cliquer pour ajouter du texte</a:t>
            </a:r>
          </a:p>
        </p:txBody>
      </p:sp>
      <p:sp>
        <p:nvSpPr>
          <p:cNvPr id="31" name="Espace réservé du pied de page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fr-FR"/>
              <a:t>Etude de faisabilité d'un moteur de classification</a:t>
            </a:r>
          </a:p>
        </p:txBody>
      </p:sp>
      <p:sp>
        <p:nvSpPr>
          <p:cNvPr id="30" name="Espace réservé de la date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fr-FR" dirty="0">
                <a:solidFill>
                  <a:schemeClr val="tx2"/>
                </a:solidFill>
              </a:rPr>
              <a:t>05/05/2023</a:t>
            </a:r>
            <a:endParaRPr lang="fr-FR" dirty="0"/>
          </a:p>
        </p:txBody>
      </p:sp>
      <p:sp>
        <p:nvSpPr>
          <p:cNvPr id="32" name="Espace réservé du numéro de diapositive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pic>
        <p:nvPicPr>
          <p:cNvPr id="2" name="Image 1">
            <a:extLst>
              <a:ext uri="{FF2B5EF4-FFF2-40B4-BE49-F238E27FC236}">
                <a16:creationId xmlns:a16="http://schemas.microsoft.com/office/drawing/2014/main" id="{44925200-5156-D2B9-B3B7-4C8CF363F285}"/>
              </a:ext>
            </a:extLst>
          </p:cNvPr>
          <p:cNvPicPr>
            <a:picLocks noChangeAspect="1"/>
          </p:cNvPicPr>
          <p:nvPr userDrawn="1"/>
        </p:nvPicPr>
        <p:blipFill rotWithShape="1">
          <a:blip r:embed="rId2"/>
          <a:srcRect t="42683" b="40100"/>
          <a:stretch/>
        </p:blipFill>
        <p:spPr>
          <a:xfrm>
            <a:off x="5394294" y="6398462"/>
            <a:ext cx="2883394" cy="278995"/>
          </a:xfrm>
          <a:prstGeom prst="rect">
            <a:avLst/>
          </a:prstGeom>
        </p:spPr>
      </p:pic>
    </p:spTree>
    <p:extLst>
      <p:ext uri="{BB962C8B-B14F-4D97-AF65-F5344CB8AC3E}">
        <p14:creationId xmlns:p14="http://schemas.microsoft.com/office/powerpoint/2010/main" val="406887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re et chronologie de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2" name="Titre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fr-FR"/>
              <a:t>Modifiez le style du titre</a:t>
            </a:r>
            <a:endParaRPr lang="fr-FR" dirty="0"/>
          </a:p>
        </p:txBody>
      </p:sp>
      <p:sp>
        <p:nvSpPr>
          <p:cNvPr id="5" name="Espace réservé du pied de page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fr-FR"/>
              <a:t>Exemple de Texte de Pied de page</a:t>
            </a:r>
          </a:p>
        </p:txBody>
      </p:sp>
      <p:sp>
        <p:nvSpPr>
          <p:cNvPr id="4" name="Espace réservé de la date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fr-FR"/>
              <a:t>7/02/20XX</a:t>
            </a:r>
          </a:p>
        </p:txBody>
      </p:sp>
      <p:sp>
        <p:nvSpPr>
          <p:cNvPr id="6" name="Espace réservé du numéro de diapositive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fr-FR" smtClean="0"/>
              <a:t>‹N°›</a:t>
            </a:fld>
            <a:endParaRPr lang="fr-FR" dirty="0"/>
          </a:p>
        </p:txBody>
      </p:sp>
    </p:spTree>
    <p:extLst>
      <p:ext uri="{BB962C8B-B14F-4D97-AF65-F5344CB8AC3E}">
        <p14:creationId xmlns:p14="http://schemas.microsoft.com/office/powerpoint/2010/main" val="378825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8C47AB-DC6F-40F0-B4FB-9C0850EE0A7C}"/>
              </a:ext>
            </a:extLst>
          </p:cNvPr>
          <p:cNvSpPr>
            <a:spLocks noGrp="1"/>
          </p:cNvSpPr>
          <p:nvPr>
            <p:ph type="title"/>
          </p:nvPr>
        </p:nvSpPr>
        <p:spPr/>
        <p:txBody>
          <a:bodyPr rtlCol="0"/>
          <a:lstStyle>
            <a:lvl1pPr>
              <a:defRPr b="1">
                <a:solidFill>
                  <a:schemeClr val="accent1"/>
                </a:solidFill>
              </a:defRPr>
            </a:lvl1pPr>
          </a:lstStyle>
          <a:p>
            <a:pPr rtl="0"/>
            <a:r>
              <a:rPr lang="fr-FR" noProof="0" dirty="0"/>
              <a:t>Modifiez le style du titre</a:t>
            </a:r>
          </a:p>
        </p:txBody>
      </p:sp>
      <p:sp>
        <p:nvSpPr>
          <p:cNvPr id="3" name="Espace réservé du contenu 2">
            <a:extLst>
              <a:ext uri="{FF2B5EF4-FFF2-40B4-BE49-F238E27FC236}">
                <a16:creationId xmlns:a16="http://schemas.microsoft.com/office/drawing/2014/main" id="{AB0939C5-683A-4FDC-A8CF-5F35848AD687}"/>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8E1FB5F0-A7AB-4ACB-91A6-4B836F174335}"/>
              </a:ext>
            </a:extLst>
          </p:cNvPr>
          <p:cNvSpPr>
            <a:spLocks noGrp="1"/>
          </p:cNvSpPr>
          <p:nvPr>
            <p:ph type="dt" sz="half" idx="10"/>
          </p:nvPr>
        </p:nvSpPr>
        <p:spPr/>
        <p:txBody>
          <a:bodyPr rtlCol="0"/>
          <a:lstStyle/>
          <a:p>
            <a:pPr rtl="0"/>
            <a:fld id="{7BE93F47-F946-4748-9313-FAC0E13C4D6F}" type="datetime1">
              <a:rPr lang="fr-FR" noProof="0" smtClean="0"/>
              <a:t>23/09/2023</a:t>
            </a:fld>
            <a:endParaRPr lang="fr-FR" noProof="0"/>
          </a:p>
        </p:txBody>
      </p:sp>
      <p:sp>
        <p:nvSpPr>
          <p:cNvPr id="5" name="Espace réservé du pied de page 4">
            <a:extLst>
              <a:ext uri="{FF2B5EF4-FFF2-40B4-BE49-F238E27FC236}">
                <a16:creationId xmlns:a16="http://schemas.microsoft.com/office/drawing/2014/main" id="{B01BCE02-CEFC-4D30-BBB0-23CE2CB5B319}"/>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38F49760-3E16-4F16-B710-C85178E29FE7}"/>
              </a:ext>
            </a:extLst>
          </p:cNvPr>
          <p:cNvSpPr>
            <a:spLocks noGrp="1"/>
          </p:cNvSpPr>
          <p:nvPr>
            <p:ph type="sldNum" sz="quarter" idx="12"/>
          </p:nvPr>
        </p:nvSpPr>
        <p:spPr>
          <a:xfrm>
            <a:off x="8610600" y="6356350"/>
            <a:ext cx="2743200" cy="365125"/>
          </a:xfrm>
        </p:spPr>
        <p:txBody>
          <a:bodyPr rtlCol="0"/>
          <a:lstStyle/>
          <a:p>
            <a:pPr rtl="0"/>
            <a:fld id="{5A4A7955-6230-48B4-BD8B-A7C460F75945}" type="slidenum">
              <a:rPr lang="fr-FR" noProof="0" smtClean="0"/>
              <a:t>‹N°›</a:t>
            </a:fld>
            <a:endParaRPr lang="fr-FR" noProof="0" dirty="0"/>
          </a:p>
        </p:txBody>
      </p:sp>
      <p:pic>
        <p:nvPicPr>
          <p:cNvPr id="8" name="Image 7">
            <a:extLst>
              <a:ext uri="{FF2B5EF4-FFF2-40B4-BE49-F238E27FC236}">
                <a16:creationId xmlns:a16="http://schemas.microsoft.com/office/drawing/2014/main" id="{27D8E540-30FE-5101-4725-505DFBFF91DA}"/>
              </a:ext>
            </a:extLst>
          </p:cNvPr>
          <p:cNvPicPr>
            <a:picLocks noChangeAspect="1"/>
          </p:cNvPicPr>
          <p:nvPr userDrawn="1"/>
        </p:nvPicPr>
        <p:blipFill rotWithShape="1">
          <a:blip r:embed="rId2"/>
          <a:srcRect t="42683" b="40100"/>
          <a:stretch/>
        </p:blipFill>
        <p:spPr>
          <a:xfrm>
            <a:off x="698005" y="6356350"/>
            <a:ext cx="3328457" cy="322059"/>
          </a:xfrm>
          <a:prstGeom prst="rect">
            <a:avLst/>
          </a:prstGeom>
        </p:spPr>
      </p:pic>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45556B43-C1CB-4618-B91B-AAAEEB4015DA}"/>
              </a:ext>
            </a:extLst>
          </p:cNvPr>
          <p:cNvSpPr>
            <a:spLocks noGrp="1"/>
          </p:cNvSpPr>
          <p:nvPr>
            <p:ph type="dt" sz="half" idx="10"/>
          </p:nvPr>
        </p:nvSpPr>
        <p:spPr/>
        <p:txBody>
          <a:bodyPr rtlCol="0"/>
          <a:lstStyle/>
          <a:p>
            <a:pPr rtl="0"/>
            <a:fld id="{85C301A2-B678-4512-83C1-DAE4D2270137}" type="datetime1">
              <a:rPr lang="fr-FR" noProof="0" smtClean="0"/>
              <a:t>23/09/2023</a:t>
            </a:fld>
            <a:endParaRPr lang="fr-FR" noProof="0"/>
          </a:p>
        </p:txBody>
      </p:sp>
      <p:sp>
        <p:nvSpPr>
          <p:cNvPr id="5" name="Espace réservé du pied de page 4">
            <a:extLst>
              <a:ext uri="{FF2B5EF4-FFF2-40B4-BE49-F238E27FC236}">
                <a16:creationId xmlns:a16="http://schemas.microsoft.com/office/drawing/2014/main" id="{C1688E39-E80F-4C18-9C2A-69886B82214A}"/>
              </a:ext>
            </a:extLst>
          </p:cNvPr>
          <p:cNvSpPr>
            <a:spLocks noGrp="1"/>
          </p:cNvSpPr>
          <p:nvPr>
            <p:ph type="ftr" sz="quarter" idx="11"/>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67B990-ED8C-4AAA-8241-C4881B1382A7}"/>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566612F2-9E33-44D3-80E2-578C5440A7C8}"/>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F8F7B21-660D-43B3-9151-B40C9ABCD717}"/>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AC326A10-CB05-4418-9338-CB55A7059760}"/>
              </a:ext>
            </a:extLst>
          </p:cNvPr>
          <p:cNvSpPr>
            <a:spLocks noGrp="1"/>
          </p:cNvSpPr>
          <p:nvPr>
            <p:ph type="dt" sz="half" idx="10"/>
          </p:nvPr>
        </p:nvSpPr>
        <p:spPr/>
        <p:txBody>
          <a:bodyPr rtlCol="0"/>
          <a:lstStyle/>
          <a:p>
            <a:pPr rtl="0"/>
            <a:fld id="{7633D3F6-C875-494B-A572-2F95251CBF7D}" type="datetime1">
              <a:rPr lang="fr-FR" noProof="0" smtClean="0"/>
              <a:t>23/09/2023</a:t>
            </a:fld>
            <a:endParaRPr lang="fr-FR" noProof="0" dirty="0"/>
          </a:p>
        </p:txBody>
      </p:sp>
      <p:sp>
        <p:nvSpPr>
          <p:cNvPr id="6" name="Espace réservé du pied de page 5">
            <a:extLst>
              <a:ext uri="{FF2B5EF4-FFF2-40B4-BE49-F238E27FC236}">
                <a16:creationId xmlns:a16="http://schemas.microsoft.com/office/drawing/2014/main" id="{06940335-9BE1-42D1-A30D-C3232BD3EE0C}"/>
              </a:ext>
            </a:extLst>
          </p:cNvPr>
          <p:cNvSpPr>
            <a:spLocks noGrp="1"/>
          </p:cNvSpPr>
          <p:nvPr>
            <p:ph type="ftr" sz="quarter" idx="11"/>
          </p:nvPr>
        </p:nvSpPr>
        <p:spPr/>
        <p:txBody>
          <a:bodyPr rtlCol="0"/>
          <a:lstStyle/>
          <a:p>
            <a:pPr rtl="0"/>
            <a:endParaRPr lang="fr-FR" noProof="0"/>
          </a:p>
        </p:txBody>
      </p:sp>
      <p:pic>
        <p:nvPicPr>
          <p:cNvPr id="8" name="Image 7">
            <a:extLst>
              <a:ext uri="{FF2B5EF4-FFF2-40B4-BE49-F238E27FC236}">
                <a16:creationId xmlns:a16="http://schemas.microsoft.com/office/drawing/2014/main" id="{54446FF6-095A-3AF4-D4EA-C3ADA6B45DF4}"/>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
        <p:nvSpPr>
          <p:cNvPr id="7" name="Espace réservé du numéro de diapositive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263866BA-F48C-4383-B119-81B349676192}"/>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5C89F967-CBBC-414E-9DC3-136707A8D352}"/>
              </a:ext>
            </a:extLst>
          </p:cNvPr>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4B905A60-FBC4-40AC-9F71-0FAD9CD7A69C}"/>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F24F92BA-75D6-44F9-A1C8-BCFBF6FF6E03}"/>
              </a:ext>
            </a:extLst>
          </p:cNvPr>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AE93CDDC-3537-4692-BE83-87B2A82A7040}"/>
              </a:ext>
            </a:extLst>
          </p:cNvPr>
          <p:cNvSpPr>
            <a:spLocks noGrp="1"/>
          </p:cNvSpPr>
          <p:nvPr>
            <p:ph type="dt" sz="half" idx="10"/>
          </p:nvPr>
        </p:nvSpPr>
        <p:spPr/>
        <p:txBody>
          <a:bodyPr rtlCol="0"/>
          <a:lstStyle/>
          <a:p>
            <a:pPr rtl="0"/>
            <a:fld id="{DBBA51E7-6219-4BB8-A825-EB661C80741D}" type="datetime1">
              <a:rPr lang="fr-FR" noProof="0" smtClean="0"/>
              <a:t>23/09/2023</a:t>
            </a:fld>
            <a:endParaRPr lang="fr-FR" noProof="0" dirty="0"/>
          </a:p>
        </p:txBody>
      </p:sp>
      <p:sp>
        <p:nvSpPr>
          <p:cNvPr id="8" name="Espace réservé du pied de page 7">
            <a:extLst>
              <a:ext uri="{FF2B5EF4-FFF2-40B4-BE49-F238E27FC236}">
                <a16:creationId xmlns:a16="http://schemas.microsoft.com/office/drawing/2014/main" id="{DF37B9E1-D5EA-4054-8D92-F930B36963A4}"/>
              </a:ext>
            </a:extLst>
          </p:cNvPr>
          <p:cNvSpPr>
            <a:spLocks noGrp="1"/>
          </p:cNvSpPr>
          <p:nvPr>
            <p:ph type="ftr" sz="quarter" idx="11"/>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a:p>
        </p:txBody>
      </p:sp>
      <p:pic>
        <p:nvPicPr>
          <p:cNvPr id="10" name="Image 9">
            <a:extLst>
              <a:ext uri="{FF2B5EF4-FFF2-40B4-BE49-F238E27FC236}">
                <a16:creationId xmlns:a16="http://schemas.microsoft.com/office/drawing/2014/main" id="{7C2285D5-358A-A831-4D59-FBA2D31ADFA1}"/>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65FAF-B698-49B0-B197-FD64C97AFD0C}"/>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BD3E3F44-F1D6-40F7-9A7D-0542C4A9C58A}"/>
              </a:ext>
            </a:extLst>
          </p:cNvPr>
          <p:cNvSpPr>
            <a:spLocks noGrp="1"/>
          </p:cNvSpPr>
          <p:nvPr>
            <p:ph type="dt" sz="half" idx="10"/>
          </p:nvPr>
        </p:nvSpPr>
        <p:spPr/>
        <p:txBody>
          <a:bodyPr rtlCol="0"/>
          <a:lstStyle/>
          <a:p>
            <a:pPr rtl="0"/>
            <a:fld id="{3E71A4CE-5028-406D-A77B-BCF22924F2F5}" type="datetime1">
              <a:rPr lang="fr-FR" noProof="0" smtClean="0"/>
              <a:t>23/09/2023</a:t>
            </a:fld>
            <a:endParaRPr lang="fr-FR" noProof="0" dirty="0"/>
          </a:p>
        </p:txBody>
      </p:sp>
      <p:sp>
        <p:nvSpPr>
          <p:cNvPr id="4" name="Espace réservé du pied de page 3">
            <a:extLst>
              <a:ext uri="{FF2B5EF4-FFF2-40B4-BE49-F238E27FC236}">
                <a16:creationId xmlns:a16="http://schemas.microsoft.com/office/drawing/2014/main" id="{0248CC28-3F4A-42A0-B211-4BA085ADCDBC}"/>
              </a:ext>
            </a:extLst>
          </p:cNvPr>
          <p:cNvSpPr>
            <a:spLocks noGrp="1"/>
          </p:cNvSpPr>
          <p:nvPr>
            <p:ph type="ftr" sz="quarter" idx="11"/>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pic>
        <p:nvPicPr>
          <p:cNvPr id="6" name="Image 5">
            <a:extLst>
              <a:ext uri="{FF2B5EF4-FFF2-40B4-BE49-F238E27FC236}">
                <a16:creationId xmlns:a16="http://schemas.microsoft.com/office/drawing/2014/main" id="{1B4E6D91-5016-8DAC-64C3-AD84756FEE7D}"/>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479C79D-3B8A-4FA9-BC4A-63E3EF10AA4E}"/>
              </a:ext>
            </a:extLst>
          </p:cNvPr>
          <p:cNvSpPr>
            <a:spLocks noGrp="1"/>
          </p:cNvSpPr>
          <p:nvPr>
            <p:ph type="dt" sz="half" idx="10"/>
          </p:nvPr>
        </p:nvSpPr>
        <p:spPr/>
        <p:txBody>
          <a:bodyPr rtlCol="0"/>
          <a:lstStyle/>
          <a:p>
            <a:pPr rtl="0"/>
            <a:fld id="{7E47DF9E-B784-4C43-ADCF-B53F861734A4}" type="datetime1">
              <a:rPr lang="fr-FR" noProof="0" smtClean="0"/>
              <a:t>23/09/2023</a:t>
            </a:fld>
            <a:endParaRPr lang="fr-FR" noProof="0"/>
          </a:p>
        </p:txBody>
      </p:sp>
      <p:sp>
        <p:nvSpPr>
          <p:cNvPr id="3" name="Espace réservé du pied de page 2">
            <a:extLst>
              <a:ext uri="{FF2B5EF4-FFF2-40B4-BE49-F238E27FC236}">
                <a16:creationId xmlns:a16="http://schemas.microsoft.com/office/drawing/2014/main" id="{E4730E35-44DB-4FED-9E24-5BBE5D9DA834}"/>
              </a:ext>
            </a:extLst>
          </p:cNvPr>
          <p:cNvSpPr>
            <a:spLocks noGrp="1"/>
          </p:cNvSpPr>
          <p:nvPr>
            <p:ph type="ftr" sz="quarter" idx="11"/>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305BC150-9914-4A82-84CF-B3708B97573A}"/>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144A7C02-9C7E-401F-BABE-D3028FF18CED}"/>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5ED6080A-4623-4F4C-B5BF-7E9E7531FA72}"/>
              </a:ext>
            </a:extLst>
          </p:cNvPr>
          <p:cNvSpPr>
            <a:spLocks noGrp="1"/>
          </p:cNvSpPr>
          <p:nvPr>
            <p:ph type="dt" sz="half" idx="10"/>
          </p:nvPr>
        </p:nvSpPr>
        <p:spPr/>
        <p:txBody>
          <a:bodyPr rtlCol="0"/>
          <a:lstStyle/>
          <a:p>
            <a:pPr rtl="0"/>
            <a:fld id="{A4810050-1D50-4001-960C-3BF08EEF7968}" type="datetime1">
              <a:rPr lang="fr-FR" noProof="0" smtClean="0"/>
              <a:t>23/09/2023</a:t>
            </a:fld>
            <a:endParaRPr lang="fr-FR" noProof="0"/>
          </a:p>
        </p:txBody>
      </p:sp>
      <p:sp>
        <p:nvSpPr>
          <p:cNvPr id="6" name="Espace réservé du pied de page 5">
            <a:extLst>
              <a:ext uri="{FF2B5EF4-FFF2-40B4-BE49-F238E27FC236}">
                <a16:creationId xmlns:a16="http://schemas.microsoft.com/office/drawing/2014/main" id="{319B1D15-0BD5-4F6E-A265-BD1F2F3613FA}"/>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a:p>
        </p:txBody>
      </p:sp>
      <p:pic>
        <p:nvPicPr>
          <p:cNvPr id="8" name="Image 7">
            <a:extLst>
              <a:ext uri="{FF2B5EF4-FFF2-40B4-BE49-F238E27FC236}">
                <a16:creationId xmlns:a16="http://schemas.microsoft.com/office/drawing/2014/main" id="{25C8E8D3-56CB-7D95-4E32-C95DA1594AEB}"/>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7341CC3D-D32B-4629-85B8-E779A41050BA}"/>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A0517242-BF08-4A5E-ABD7-483896CAE98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0B2B8E4-DF23-4701-B28A-B9E5700B31BD}"/>
              </a:ext>
            </a:extLst>
          </p:cNvPr>
          <p:cNvSpPr>
            <a:spLocks noGrp="1"/>
          </p:cNvSpPr>
          <p:nvPr>
            <p:ph type="dt" sz="half" idx="10"/>
          </p:nvPr>
        </p:nvSpPr>
        <p:spPr/>
        <p:txBody>
          <a:bodyPr rtlCol="0"/>
          <a:lstStyle/>
          <a:p>
            <a:pPr rtl="0"/>
            <a:fld id="{E6DABCF5-5F78-459C-B472-9AD6E96E1B87}" type="datetime1">
              <a:rPr lang="fr-FR" noProof="0" smtClean="0"/>
              <a:t>23/09/2023</a:t>
            </a:fld>
            <a:endParaRPr lang="fr-FR" noProof="0"/>
          </a:p>
        </p:txBody>
      </p:sp>
      <p:sp>
        <p:nvSpPr>
          <p:cNvPr id="6" name="Espace réservé du pied de page 5">
            <a:extLst>
              <a:ext uri="{FF2B5EF4-FFF2-40B4-BE49-F238E27FC236}">
                <a16:creationId xmlns:a16="http://schemas.microsoft.com/office/drawing/2014/main" id="{546DE909-4588-4CF5-B2FA-B76312433413}"/>
              </a:ext>
            </a:extLst>
          </p:cNvPr>
          <p:cNvSpPr>
            <a:spLocks noGrp="1"/>
          </p:cNvSpPr>
          <p:nvPr>
            <p:ph type="ftr" sz="quarter" idx="1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rtlCol="0"/>
          <a:lstStyle/>
          <a:p>
            <a:pPr rtl="0"/>
            <a:fld id="{5A4A7955-6230-48B4-BD8B-A7C460F75945}" type="slidenum">
              <a:rPr lang="fr-FR" noProof="0" smtClean="0"/>
              <a:t>‹N°›</a:t>
            </a:fld>
            <a:endParaRPr lang="fr-FR" noProof="0" dirty="0"/>
          </a:p>
        </p:txBody>
      </p:sp>
      <p:pic>
        <p:nvPicPr>
          <p:cNvPr id="8" name="Image 7">
            <a:extLst>
              <a:ext uri="{FF2B5EF4-FFF2-40B4-BE49-F238E27FC236}">
                <a16:creationId xmlns:a16="http://schemas.microsoft.com/office/drawing/2014/main" id="{6BC9D6BD-49C8-8B3B-9F54-1CE7C3970001}"/>
              </a:ext>
            </a:extLst>
          </p:cNvPr>
          <p:cNvPicPr>
            <a:picLocks noChangeAspect="1"/>
          </p:cNvPicPr>
          <p:nvPr userDrawn="1"/>
        </p:nvPicPr>
        <p:blipFill rotWithShape="1">
          <a:blip r:embed="rId2"/>
          <a:srcRect t="42683" b="40100"/>
          <a:stretch/>
        </p:blipFill>
        <p:spPr>
          <a:xfrm>
            <a:off x="698006" y="6399414"/>
            <a:ext cx="2883394" cy="278995"/>
          </a:xfrm>
          <a:prstGeom prst="rect">
            <a:avLst/>
          </a:prstGeom>
        </p:spPr>
      </p:pic>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C7F5C704-FCD8-4D14-9F47-AE9DE0B4B938}" type="datetime1">
              <a:rPr lang="fr-FR" noProof="0" smtClean="0"/>
              <a:t>23/09/2023</a:t>
            </a:fld>
            <a:endParaRPr lang="fr-FR" noProof="0"/>
          </a:p>
        </p:txBody>
      </p:sp>
      <p:sp>
        <p:nvSpPr>
          <p:cNvPr id="5" name="Espace réservé du pied de page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A4A7955-6230-48B4-BD8B-A7C460F75945}" type="slidenum">
              <a:rPr lang="fr-FR" noProof="0" smtClean="0"/>
              <a:t>‹N°›</a:t>
            </a:fld>
            <a:endParaRPr lang="fr-FR" noProof="0"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rtlCol="0"/>
          <a:lstStyle/>
          <a:p>
            <a:pPr rtl="0"/>
            <a:r>
              <a:rPr lang="fr-FR"/>
              <a:t>Diapositive de tableau de bord 1</a:t>
            </a:r>
          </a:p>
        </p:txBody>
      </p:sp>
      <p:pic>
        <p:nvPicPr>
          <p:cNvPr id="5" name="Imag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Zone de texte 7">
            <a:extLst>
              <a:ext uri="{FF2B5EF4-FFF2-40B4-BE49-F238E27FC236}">
                <a16:creationId xmlns:a16="http://schemas.microsoft.com/office/drawing/2014/main" id="{3DC4CCBA-12AD-4433-A381-A03661E3D927}"/>
              </a:ext>
            </a:extLst>
          </p:cNvPr>
          <p:cNvSpPr txBox="1"/>
          <p:nvPr/>
        </p:nvSpPr>
        <p:spPr>
          <a:xfrm>
            <a:off x="781507" y="2111429"/>
            <a:ext cx="5786662" cy="1477328"/>
          </a:xfrm>
          <a:prstGeom prst="rect">
            <a:avLst/>
          </a:prstGeom>
          <a:noFill/>
        </p:spPr>
        <p:txBody>
          <a:bodyPr wrap="square" lIns="0" tIns="0" rIns="0" bIns="0" rtlCol="0" anchor="ctr">
            <a:spAutoFit/>
          </a:bodyPr>
          <a:lstStyle/>
          <a:p>
            <a:r>
              <a:rPr lang="fr-FR" sz="4800" b="1">
                <a:solidFill>
                  <a:schemeClr val="bg1"/>
                </a:solidFill>
                <a:latin typeface="Century Gothic"/>
              </a:rPr>
              <a:t>Implémentez un modèle de </a:t>
            </a:r>
            <a:r>
              <a:rPr lang="fr-FR" sz="4800" b="1" err="1">
                <a:solidFill>
                  <a:schemeClr val="bg1"/>
                </a:solidFill>
                <a:latin typeface="Century Gothic"/>
              </a:rPr>
              <a:t>scoring</a:t>
            </a:r>
            <a:endParaRPr lang="fr-FR" sz="4800" err="1">
              <a:solidFill>
                <a:schemeClr val="bg1"/>
              </a:solidFill>
            </a:endParaRPr>
          </a:p>
        </p:txBody>
      </p:sp>
      <p:sp>
        <p:nvSpPr>
          <p:cNvPr id="9" name="Zone de texte 8">
            <a:extLst>
              <a:ext uri="{FF2B5EF4-FFF2-40B4-BE49-F238E27FC236}">
                <a16:creationId xmlns:a16="http://schemas.microsoft.com/office/drawing/2014/main" id="{7EAEBA89-B616-43ED-A91E-61105E1C9DD6}"/>
              </a:ext>
            </a:extLst>
          </p:cNvPr>
          <p:cNvSpPr txBox="1"/>
          <p:nvPr/>
        </p:nvSpPr>
        <p:spPr>
          <a:xfrm>
            <a:off x="781507" y="4161795"/>
            <a:ext cx="5786662" cy="492443"/>
          </a:xfrm>
          <a:prstGeom prst="rect">
            <a:avLst/>
          </a:prstGeom>
          <a:noFill/>
        </p:spPr>
        <p:txBody>
          <a:bodyPr wrap="square" lIns="0" tIns="0" rIns="0" bIns="0" rtlCol="0">
            <a:spAutoFit/>
          </a:bodyPr>
          <a:lstStyle/>
          <a:p>
            <a:pPr rtl="0"/>
            <a:r>
              <a:rPr lang="fr-FR" sz="1600" dirty="0">
                <a:solidFill>
                  <a:schemeClr val="bg1"/>
                </a:solidFill>
              </a:rPr>
              <a:t>Lorem ipsum </a:t>
            </a:r>
            <a:r>
              <a:rPr lang="fr-FR" sz="1600" dirty="0" err="1">
                <a:solidFill>
                  <a:schemeClr val="bg1"/>
                </a:solidFill>
              </a:rPr>
              <a:t>dolor</a:t>
            </a:r>
            <a:r>
              <a:rPr lang="fr-FR" sz="1600" dirty="0">
                <a:solidFill>
                  <a:schemeClr val="bg1"/>
                </a:solidFill>
              </a:rPr>
              <a:t> </a:t>
            </a:r>
            <a:r>
              <a:rPr lang="fr-FR" sz="1600" dirty="0" err="1">
                <a:solidFill>
                  <a:schemeClr val="bg1"/>
                </a:solidFill>
              </a:rPr>
              <a:t>sit</a:t>
            </a:r>
            <a:r>
              <a:rPr lang="fr-FR" sz="1600" dirty="0">
                <a:solidFill>
                  <a:schemeClr val="bg1"/>
                </a:solidFill>
              </a:rPr>
              <a:t> </a:t>
            </a:r>
            <a:r>
              <a:rPr lang="fr-FR" sz="1600" dirty="0" err="1">
                <a:solidFill>
                  <a:schemeClr val="bg1"/>
                </a:solidFill>
              </a:rPr>
              <a:t>amet</a:t>
            </a:r>
            <a:r>
              <a:rPr lang="fr-FR" sz="1600" dirty="0">
                <a:solidFill>
                  <a:schemeClr val="bg1"/>
                </a:solidFill>
              </a:rPr>
              <a:t>, </a:t>
            </a:r>
            <a:r>
              <a:rPr lang="fr-FR" sz="1600" dirty="0" err="1">
                <a:solidFill>
                  <a:schemeClr val="bg1"/>
                </a:solidFill>
              </a:rPr>
              <a:t>consectetur</a:t>
            </a:r>
            <a:r>
              <a:rPr lang="fr-FR" sz="1600" dirty="0">
                <a:solidFill>
                  <a:schemeClr val="bg1"/>
                </a:solidFill>
              </a:rPr>
              <a:t> </a:t>
            </a:r>
            <a:r>
              <a:rPr lang="fr-FR" sz="1600" dirty="0" err="1">
                <a:solidFill>
                  <a:schemeClr val="bg1"/>
                </a:solidFill>
              </a:rPr>
              <a:t>adipiscing</a:t>
            </a:r>
            <a:r>
              <a:rPr lang="fr-FR" sz="1600" dirty="0">
                <a:solidFill>
                  <a:schemeClr val="bg1"/>
                </a:solidFill>
              </a:rPr>
              <a:t> </a:t>
            </a:r>
            <a:r>
              <a:rPr lang="fr-FR" sz="1600" dirty="0" err="1">
                <a:solidFill>
                  <a:schemeClr val="bg1"/>
                </a:solidFill>
              </a:rPr>
              <a:t>elit</a:t>
            </a:r>
            <a:r>
              <a:rPr lang="fr-FR" sz="1600" dirty="0">
                <a:solidFill>
                  <a:schemeClr val="bg1"/>
                </a:solidFill>
              </a:rPr>
              <a:t>, </a:t>
            </a:r>
            <a:r>
              <a:rPr lang="fr-FR" sz="1600" dirty="0" err="1">
                <a:solidFill>
                  <a:schemeClr val="bg1"/>
                </a:solidFill>
              </a:rPr>
              <a:t>sed</a:t>
            </a:r>
            <a:r>
              <a:rPr lang="fr-FR" sz="1600" dirty="0">
                <a:solidFill>
                  <a:schemeClr val="bg1"/>
                </a:solidFill>
              </a:rPr>
              <a:t> do </a:t>
            </a:r>
            <a:r>
              <a:rPr lang="fr-FR" sz="1600" dirty="0" err="1">
                <a:solidFill>
                  <a:schemeClr val="bg1"/>
                </a:solidFill>
              </a:rPr>
              <a:t>eiusmod</a:t>
            </a:r>
            <a:r>
              <a:rPr lang="fr-FR" sz="1600" dirty="0">
                <a:solidFill>
                  <a:schemeClr val="bg1"/>
                </a:solidFill>
              </a:rPr>
              <a:t> </a:t>
            </a:r>
            <a:r>
              <a:rPr lang="fr-FR" sz="1600" dirty="0" err="1">
                <a:solidFill>
                  <a:schemeClr val="bg1"/>
                </a:solidFill>
              </a:rPr>
              <a:t>tempor</a:t>
            </a:r>
            <a:r>
              <a:rPr lang="fr-FR" sz="1600" dirty="0">
                <a:solidFill>
                  <a:schemeClr val="bg1"/>
                </a:solidFill>
              </a:rPr>
              <a:t> </a:t>
            </a:r>
            <a:r>
              <a:rPr lang="fr-FR" sz="1600" dirty="0" err="1">
                <a:solidFill>
                  <a:schemeClr val="bg1"/>
                </a:solidFill>
              </a:rPr>
              <a:t>incididunt</a:t>
            </a:r>
            <a:r>
              <a:rPr lang="fr-FR" sz="1600" dirty="0">
                <a:solidFill>
                  <a:schemeClr val="bg1"/>
                </a:solidFill>
              </a:rPr>
              <a:t> ut </a:t>
            </a:r>
            <a:r>
              <a:rPr lang="fr-FR" sz="1600" dirty="0" err="1">
                <a:solidFill>
                  <a:schemeClr val="bg1"/>
                </a:solidFill>
              </a:rPr>
              <a:t>labore</a:t>
            </a:r>
            <a:r>
              <a:rPr lang="fr-FR" sz="1600" dirty="0">
                <a:solidFill>
                  <a:schemeClr val="bg1"/>
                </a:solidFill>
              </a:rPr>
              <a:t> et </a:t>
            </a:r>
            <a:r>
              <a:rPr lang="fr-FR" sz="1600" dirty="0" err="1">
                <a:solidFill>
                  <a:schemeClr val="bg1"/>
                </a:solidFill>
              </a:rPr>
              <a:t>dolore</a:t>
            </a:r>
            <a:r>
              <a:rPr lang="fr-FR" sz="1600" dirty="0">
                <a:solidFill>
                  <a:schemeClr val="bg1"/>
                </a:solidFill>
              </a:rPr>
              <a:t> magna </a:t>
            </a:r>
            <a:r>
              <a:rPr lang="fr-FR" sz="1600" dirty="0" err="1">
                <a:solidFill>
                  <a:schemeClr val="bg1"/>
                </a:solidFill>
              </a:rPr>
              <a:t>aliqua</a:t>
            </a:r>
            <a:r>
              <a:rPr lang="fr-FR" sz="1600" dirty="0">
                <a:solidFill>
                  <a:schemeClr val="bg1"/>
                </a:solidFill>
              </a:rPr>
              <a:t>. </a:t>
            </a:r>
          </a:p>
        </p:txBody>
      </p:sp>
      <p:pic>
        <p:nvPicPr>
          <p:cNvPr id="12" name="Image 11" descr="&#10;Cette image est un logo qui lit « 24Slides. »&#10;">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10407650" y="4507287"/>
            <a:ext cx="1028700" cy="293902"/>
          </a:xfrm>
          <a:prstGeom prst="rect">
            <a:avLst/>
          </a:prstGeom>
          <a:effectLst/>
        </p:spPr>
      </p:pic>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p:txBody>
          <a:bodyPr>
            <a:normAutofit fontScale="92500" lnSpcReduction="10000"/>
          </a:bodyPr>
          <a:lstStyle/>
          <a:p>
            <a:pPr marL="0" indent="0" algn="l">
              <a:buNone/>
            </a:pPr>
            <a:r>
              <a:rPr lang="fr-FR" b="1" i="0" dirty="0">
                <a:solidFill>
                  <a:srgbClr val="271A38"/>
                </a:solidFill>
                <a:effectLst/>
                <a:latin typeface="Inter"/>
              </a:rPr>
              <a:t>Problématique :</a:t>
            </a:r>
          </a:p>
          <a:p>
            <a:r>
              <a:rPr lang="fr-FR" b="0" i="0" dirty="0">
                <a:solidFill>
                  <a:srgbClr val="271A38"/>
                </a:solidFill>
                <a:effectLst/>
                <a:latin typeface="Inter"/>
              </a:rPr>
              <a:t>Le déséquilibre entre le nombre de bons et de moins bons clients doit être pris en compte pour élaborer un modèle pertinent.</a:t>
            </a:r>
          </a:p>
          <a:p>
            <a:pPr marL="285750" indent="-285750"/>
            <a:r>
              <a:rPr lang="fr-FR" b="0" i="0" dirty="0">
                <a:solidFill>
                  <a:srgbClr val="271A38"/>
                </a:solidFill>
                <a:effectLst/>
                <a:latin typeface="Inter"/>
              </a:rPr>
              <a:t>En adoptant une approche qui </a:t>
            </a:r>
            <a:r>
              <a:rPr lang="fr-FR" b="1" i="0" dirty="0">
                <a:solidFill>
                  <a:srgbClr val="FF0000"/>
                </a:solidFill>
                <a:effectLst/>
                <a:latin typeface="Inter"/>
              </a:rPr>
              <a:t>ne prend pas en compte ce déséquilibre </a:t>
            </a:r>
            <a:r>
              <a:rPr lang="fr-FR" b="0" i="0" dirty="0">
                <a:solidFill>
                  <a:srgbClr val="271A38"/>
                </a:solidFill>
                <a:effectLst/>
                <a:latin typeface="Inter"/>
              </a:rPr>
              <a:t>des classes, on risque fortement de </a:t>
            </a:r>
            <a:r>
              <a:rPr lang="fr-FR" b="1" i="0" dirty="0">
                <a:solidFill>
                  <a:srgbClr val="FF0000"/>
                </a:solidFill>
                <a:effectLst/>
                <a:latin typeface="Inter"/>
              </a:rPr>
              <a:t>biaiser le modèle</a:t>
            </a:r>
            <a:r>
              <a:rPr lang="fr-FR" b="0" i="0" dirty="0">
                <a:solidFill>
                  <a:srgbClr val="FF0000"/>
                </a:solidFill>
                <a:effectLst/>
                <a:latin typeface="Inter"/>
              </a:rPr>
              <a:t>. </a:t>
            </a:r>
          </a:p>
          <a:p>
            <a:pPr marL="0" indent="0">
              <a:buNone/>
            </a:pPr>
            <a:endParaRPr lang="fr-FR" sz="1100" dirty="0">
              <a:solidFill>
                <a:srgbClr val="271A38"/>
              </a:solidFill>
              <a:latin typeface="Inter"/>
            </a:endParaRPr>
          </a:p>
          <a:p>
            <a:pPr marL="0" indent="0">
              <a:buNone/>
            </a:pPr>
            <a:r>
              <a:rPr lang="fr-FR" b="1" dirty="0">
                <a:solidFill>
                  <a:srgbClr val="271A38"/>
                </a:solidFill>
                <a:latin typeface="Inter"/>
              </a:rPr>
              <a:t>Risque :</a:t>
            </a:r>
          </a:p>
          <a:p>
            <a:r>
              <a:rPr lang="fr-FR" b="0" i="0" dirty="0">
                <a:solidFill>
                  <a:srgbClr val="271A38"/>
                </a:solidFill>
                <a:effectLst/>
                <a:latin typeface="Inter"/>
              </a:rPr>
              <a:t>FN - mauvais client prédit bon client : donc crédit accordé et </a:t>
            </a:r>
            <a:r>
              <a:rPr lang="fr-FR" b="1" i="0" dirty="0">
                <a:solidFill>
                  <a:schemeClr val="accent1"/>
                </a:solidFill>
                <a:effectLst/>
                <a:latin typeface="Inter"/>
              </a:rPr>
              <a:t>perte en capital</a:t>
            </a:r>
            <a:endParaRPr lang="fr-FR" b="1" dirty="0">
              <a:solidFill>
                <a:schemeClr val="accent1"/>
              </a:solidFill>
              <a:latin typeface="Inter"/>
            </a:endParaRPr>
          </a:p>
          <a:p>
            <a:r>
              <a:rPr lang="fr-FR" b="0" i="0" dirty="0">
                <a:solidFill>
                  <a:srgbClr val="271A38"/>
                </a:solidFill>
                <a:effectLst/>
                <a:latin typeface="Inter"/>
              </a:rPr>
              <a:t>FP - bon client prédit mauvais : donc refus crédit et </a:t>
            </a:r>
            <a:r>
              <a:rPr lang="fr-FR" b="1" i="0" dirty="0">
                <a:solidFill>
                  <a:srgbClr val="7030A0"/>
                </a:solidFill>
                <a:effectLst/>
                <a:latin typeface="Inter"/>
              </a:rPr>
              <a:t>manque à gagner en marge</a:t>
            </a:r>
          </a:p>
          <a:p>
            <a:endParaRPr lang="fr-FR" dirty="0">
              <a:solidFill>
                <a:srgbClr val="271A38"/>
              </a:solidFill>
              <a:latin typeface="Inter"/>
            </a:endParaRPr>
          </a:p>
          <a:p>
            <a:pPr marL="285750" indent="-285750"/>
            <a:endParaRPr lang="fr-FR" b="0" i="0" dirty="0">
              <a:solidFill>
                <a:srgbClr val="271A38"/>
              </a:solidFill>
              <a:effectLst/>
              <a:latin typeface="Inter"/>
            </a:endParaRPr>
          </a:p>
        </p:txBody>
      </p:sp>
      <p:sp>
        <p:nvSpPr>
          <p:cNvPr id="4" name="Espace réservé de la date 3">
            <a:extLst>
              <a:ext uri="{FF2B5EF4-FFF2-40B4-BE49-F238E27FC236}">
                <a16:creationId xmlns:a16="http://schemas.microsoft.com/office/drawing/2014/main" id="{C18903FB-E79E-D421-6BA9-7DEA7A2C9AF6}"/>
              </a:ext>
            </a:extLst>
          </p:cNvPr>
          <p:cNvSpPr>
            <a:spLocks noGrp="1"/>
          </p:cNvSpPr>
          <p:nvPr>
            <p:ph type="dt" sz="half" idx="10"/>
          </p:nvPr>
        </p:nvSpPr>
        <p:spPr/>
        <p:txBody>
          <a:bodyPr/>
          <a:lstStyle/>
          <a:p>
            <a:pPr rtl="0"/>
            <a:fld id="{7BE93F47-F946-4748-9313-FAC0E13C4D6F}" type="datetime1">
              <a:rPr lang="fr-FR" noProof="0" smtClean="0"/>
              <a:t>23/09/2023</a:t>
            </a:fld>
            <a:endParaRPr lang="fr-FR" noProof="0"/>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10</a:t>
            </a:fld>
            <a:endParaRPr lang="fr-FR" noProof="0" dirty="0"/>
          </a:p>
        </p:txBody>
      </p:sp>
    </p:spTree>
    <p:extLst>
      <p:ext uri="{BB962C8B-B14F-4D97-AF65-F5344CB8AC3E}">
        <p14:creationId xmlns:p14="http://schemas.microsoft.com/office/powerpoint/2010/main" val="150704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a:xfrm>
                <a:off x="838199" y="1289732"/>
                <a:ext cx="10600765" cy="2316777"/>
              </a:xfrm>
            </p:spPr>
            <p:txBody>
              <a:bodyPr>
                <a:normAutofit fontScale="62500" lnSpcReduction="20000"/>
              </a:bodyPr>
              <a:lstStyle/>
              <a:p>
                <a:pPr marL="0" indent="0">
                  <a:buNone/>
                </a:pPr>
                <a:r>
                  <a:rPr lang="fr-FR" sz="2900" b="1" i="0" dirty="0">
                    <a:solidFill>
                      <a:srgbClr val="271A38"/>
                    </a:solidFill>
                    <a:effectLst/>
                    <a:latin typeface="Inter"/>
                  </a:rPr>
                  <a:t>Besoin</a:t>
                </a:r>
                <a:r>
                  <a:rPr lang="fr-FR" sz="2600" b="1" i="0" dirty="0">
                    <a:solidFill>
                      <a:srgbClr val="271A38"/>
                    </a:solidFill>
                    <a:effectLst/>
                    <a:latin typeface="Inter"/>
                  </a:rPr>
                  <a:t>:</a:t>
                </a:r>
              </a:p>
              <a:p>
                <a:pPr marL="285750" indent="-285750"/>
                <a:r>
                  <a:rPr lang="fr-FR" sz="2600" b="0" i="0" dirty="0">
                    <a:solidFill>
                      <a:srgbClr val="271A38"/>
                    </a:solidFill>
                    <a:effectLst/>
                    <a:latin typeface="Inter"/>
                  </a:rPr>
                  <a:t>le coût d’un FN est </a:t>
                </a:r>
                <a:r>
                  <a:rPr lang="fr-FR" sz="2600" b="1" i="0" dirty="0">
                    <a:solidFill>
                      <a:schemeClr val="accent1"/>
                    </a:solidFill>
                    <a:effectLst/>
                    <a:latin typeface="Inter"/>
                  </a:rPr>
                  <a:t>dix fois supérieur </a:t>
                </a:r>
                <a:r>
                  <a:rPr lang="fr-FR" sz="2600" b="0" i="0" dirty="0">
                    <a:solidFill>
                      <a:srgbClr val="271A38"/>
                    </a:solidFill>
                    <a:effectLst/>
                    <a:latin typeface="Inter"/>
                  </a:rPr>
                  <a:t>au coût d’un FP</a:t>
                </a:r>
              </a:p>
              <a:p>
                <a:pPr marL="742950" lvl="1" indent="-285750"/>
                <a:r>
                  <a:rPr lang="fr-FR" sz="2200" dirty="0">
                    <a:solidFill>
                      <a:srgbClr val="271A38"/>
                    </a:solidFill>
                    <a:latin typeface="Inter"/>
                  </a:rPr>
                  <a:t>Idée: Sélectionné modèle qui maximise</a:t>
                </a:r>
              </a:p>
              <a:p>
                <a:pPr marL="742950" lvl="1" indent="-285750"/>
                <a14:m>
                  <m:oMath xmlns:m="http://schemas.openxmlformats.org/officeDocument/2006/math">
                    <m:r>
                      <a:rPr lang="fr-FR" sz="2200" b="0" i="1" smtClean="0">
                        <a:solidFill>
                          <a:srgbClr val="271A38"/>
                        </a:solidFill>
                        <a:effectLst/>
                        <a:latin typeface="Cambria Math" panose="02040503050406030204" pitchFamily="18" charset="0"/>
                      </a:rPr>
                      <m:t>𝑓</m:t>
                    </m:r>
                    <m:d>
                      <m:dPr>
                        <m:ctrlPr>
                          <a:rPr lang="fr-FR" sz="2200" b="0" i="1" smtClean="0">
                            <a:solidFill>
                              <a:srgbClr val="271A38"/>
                            </a:solidFill>
                            <a:effectLst/>
                            <a:latin typeface="Cambria Math" panose="02040503050406030204" pitchFamily="18" charset="0"/>
                          </a:rPr>
                        </m:ctrlPr>
                      </m:dPr>
                      <m:e>
                        <m:r>
                          <a:rPr lang="fr-FR" sz="2200" b="0" i="1" smtClean="0">
                            <a:solidFill>
                              <a:srgbClr val="271A38"/>
                            </a:solidFill>
                            <a:effectLst/>
                            <a:latin typeface="Cambria Math" panose="02040503050406030204" pitchFamily="18" charset="0"/>
                          </a:rPr>
                          <m:t>𝑚</m:t>
                        </m:r>
                      </m:e>
                    </m:d>
                    <m:r>
                      <a:rPr lang="fr-FR" sz="2200" b="0" i="1" smtClean="0">
                        <a:solidFill>
                          <a:srgbClr val="271A38"/>
                        </a:solidFill>
                        <a:effectLst/>
                        <a:latin typeface="Cambria Math" panose="02040503050406030204" pitchFamily="18" charset="0"/>
                      </a:rPr>
                      <m:t>=</m:t>
                    </m:r>
                    <m:r>
                      <a:rPr lang="fr-FR" sz="2200" b="0" i="1" smtClean="0">
                        <a:solidFill>
                          <a:srgbClr val="271A38"/>
                        </a:solidFill>
                        <a:effectLst/>
                        <a:latin typeface="Cambria Math" panose="02040503050406030204" pitchFamily="18" charset="0"/>
                      </a:rPr>
                      <m:t>𝐶𝑜</m:t>
                    </m:r>
                    <m:r>
                      <a:rPr lang="fr-FR" sz="2200" b="0" i="1" smtClean="0">
                        <a:solidFill>
                          <a:srgbClr val="271A38"/>
                        </a:solidFill>
                        <a:effectLst/>
                        <a:latin typeface="Cambria Math" panose="02040503050406030204" pitchFamily="18" charset="0"/>
                      </a:rPr>
                      <m:t>û</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𝑡</m:t>
                        </m:r>
                      </m:e>
                      <m:sub>
                        <m:r>
                          <a:rPr lang="fr-FR" sz="2200" b="0" i="1" smtClean="0">
                            <a:solidFill>
                              <a:srgbClr val="271A38"/>
                            </a:solidFill>
                            <a:effectLst/>
                            <a:latin typeface="Cambria Math" panose="02040503050406030204" pitchFamily="18" charset="0"/>
                          </a:rPr>
                          <m:t>𝐹</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𝑁</m:t>
                            </m:r>
                          </m:e>
                          <m:sub>
                            <m:r>
                              <a:rPr lang="fr-FR" sz="2200" b="0" i="1" smtClean="0">
                                <a:solidFill>
                                  <a:srgbClr val="271A38"/>
                                </a:solidFill>
                                <a:effectLst/>
                                <a:latin typeface="Cambria Math" panose="02040503050406030204" pitchFamily="18" charset="0"/>
                              </a:rPr>
                              <m:t>𝑚</m:t>
                            </m:r>
                          </m:sub>
                        </m:sSub>
                      </m:sub>
                    </m:sSub>
                    <m:r>
                      <a:rPr lang="fr-FR" sz="2200" b="0" i="1" smtClean="0">
                        <a:solidFill>
                          <a:srgbClr val="271A38"/>
                        </a:solidFill>
                        <a:effectLst/>
                        <a:latin typeface="Cambria Math" panose="02040503050406030204" pitchFamily="18" charset="0"/>
                      </a:rPr>
                      <m:t>+</m:t>
                    </m:r>
                    <m:r>
                      <a:rPr lang="fr-FR" sz="2200" b="0" i="1" smtClean="0">
                        <a:solidFill>
                          <a:srgbClr val="271A38"/>
                        </a:solidFill>
                        <a:effectLst/>
                        <a:latin typeface="Cambria Math" panose="02040503050406030204" pitchFamily="18" charset="0"/>
                      </a:rPr>
                      <m:t>𝐶𝑜</m:t>
                    </m:r>
                    <m:r>
                      <a:rPr lang="fr-FR" sz="2200" b="0" i="1" smtClean="0">
                        <a:solidFill>
                          <a:srgbClr val="271A38"/>
                        </a:solidFill>
                        <a:effectLst/>
                        <a:latin typeface="Cambria Math" panose="02040503050406030204" pitchFamily="18" charset="0"/>
                      </a:rPr>
                      <m:t>û</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𝑡</m:t>
                        </m:r>
                      </m:e>
                      <m:sub>
                        <m:r>
                          <a:rPr lang="fr-FR" sz="2200" b="0" i="1" smtClean="0">
                            <a:solidFill>
                              <a:srgbClr val="271A38"/>
                            </a:solidFill>
                            <a:effectLst/>
                            <a:latin typeface="Cambria Math" panose="02040503050406030204" pitchFamily="18" charset="0"/>
                          </a:rPr>
                          <m:t>𝐹</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𝑃</m:t>
                            </m:r>
                          </m:e>
                          <m:sub>
                            <m:r>
                              <a:rPr lang="fr-FR" sz="2200" b="0" i="1" smtClean="0">
                                <a:solidFill>
                                  <a:srgbClr val="271A38"/>
                                </a:solidFill>
                                <a:effectLst/>
                                <a:latin typeface="Cambria Math" panose="02040503050406030204" pitchFamily="18" charset="0"/>
                              </a:rPr>
                              <m:t>𝑚</m:t>
                            </m:r>
                          </m:sub>
                        </m:sSub>
                      </m:sub>
                    </m:sSub>
                    <m:r>
                      <a:rPr lang="fr-FR" sz="2200" b="0" i="1" smtClean="0">
                        <a:solidFill>
                          <a:srgbClr val="271A38"/>
                        </a:solidFill>
                        <a:effectLst/>
                        <a:latin typeface="Cambria Math" panose="02040503050406030204" pitchFamily="18" charset="0"/>
                      </a:rPr>
                      <m:t>+</m:t>
                    </m:r>
                    <m:r>
                      <a:rPr lang="fr-FR" sz="2200" b="0" i="1" smtClean="0">
                        <a:solidFill>
                          <a:srgbClr val="271A38"/>
                        </a:solidFill>
                        <a:effectLst/>
                        <a:latin typeface="Cambria Math" panose="02040503050406030204" pitchFamily="18" charset="0"/>
                      </a:rPr>
                      <m:t>𝐶𝑜</m:t>
                    </m:r>
                    <m:r>
                      <a:rPr lang="fr-FR" sz="2200" b="0" i="1" smtClean="0">
                        <a:solidFill>
                          <a:srgbClr val="271A38"/>
                        </a:solidFill>
                        <a:effectLst/>
                        <a:latin typeface="Cambria Math" panose="02040503050406030204" pitchFamily="18" charset="0"/>
                      </a:rPr>
                      <m:t>û</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𝑡</m:t>
                        </m:r>
                      </m:e>
                      <m:sub>
                        <m:r>
                          <a:rPr lang="fr-FR" sz="2200" b="0" i="1" smtClean="0">
                            <a:solidFill>
                              <a:srgbClr val="271A38"/>
                            </a:solidFill>
                            <a:effectLst/>
                            <a:latin typeface="Cambria Math" panose="02040503050406030204" pitchFamily="18" charset="0"/>
                          </a:rPr>
                          <m:t>𝑇</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𝑃</m:t>
                            </m:r>
                          </m:e>
                          <m:sub>
                            <m:r>
                              <a:rPr lang="fr-FR" sz="2200" b="0" i="1" smtClean="0">
                                <a:solidFill>
                                  <a:srgbClr val="271A38"/>
                                </a:solidFill>
                                <a:effectLst/>
                                <a:latin typeface="Cambria Math" panose="02040503050406030204" pitchFamily="18" charset="0"/>
                              </a:rPr>
                              <m:t>𝑚</m:t>
                            </m:r>
                          </m:sub>
                        </m:sSub>
                      </m:sub>
                    </m:sSub>
                    <m:r>
                      <a:rPr lang="fr-FR" sz="2200" b="0" i="1" smtClean="0">
                        <a:solidFill>
                          <a:srgbClr val="271A38"/>
                        </a:solidFill>
                        <a:effectLst/>
                        <a:latin typeface="Cambria Math" panose="02040503050406030204" pitchFamily="18" charset="0"/>
                      </a:rPr>
                      <m:t>+</m:t>
                    </m:r>
                    <m:r>
                      <a:rPr lang="fr-FR" sz="2200" b="0" i="1" smtClean="0">
                        <a:solidFill>
                          <a:srgbClr val="271A38"/>
                        </a:solidFill>
                        <a:effectLst/>
                        <a:latin typeface="Cambria Math" panose="02040503050406030204" pitchFamily="18" charset="0"/>
                      </a:rPr>
                      <m:t>𝐶𝑜</m:t>
                    </m:r>
                    <m:r>
                      <a:rPr lang="fr-FR" sz="2200" b="0" i="1" smtClean="0">
                        <a:solidFill>
                          <a:srgbClr val="271A38"/>
                        </a:solidFill>
                        <a:effectLst/>
                        <a:latin typeface="Cambria Math" panose="02040503050406030204" pitchFamily="18" charset="0"/>
                      </a:rPr>
                      <m:t>û</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𝑡</m:t>
                        </m:r>
                      </m:e>
                      <m:sub>
                        <m:r>
                          <a:rPr lang="fr-FR" sz="2200" b="0" i="1" smtClean="0">
                            <a:solidFill>
                              <a:srgbClr val="271A38"/>
                            </a:solidFill>
                            <a:effectLst/>
                            <a:latin typeface="Cambria Math" panose="02040503050406030204" pitchFamily="18" charset="0"/>
                          </a:rPr>
                          <m:t>𝑇</m:t>
                        </m:r>
                        <m:sSub>
                          <m:sSubPr>
                            <m:ctrlPr>
                              <a:rPr lang="fr-FR" sz="2200" b="0" i="1" smtClean="0">
                                <a:solidFill>
                                  <a:srgbClr val="271A38"/>
                                </a:solidFill>
                                <a:effectLst/>
                                <a:latin typeface="Cambria Math" panose="02040503050406030204" pitchFamily="18" charset="0"/>
                              </a:rPr>
                            </m:ctrlPr>
                          </m:sSubPr>
                          <m:e>
                            <m:r>
                              <a:rPr lang="fr-FR" sz="2200" b="0" i="1" smtClean="0">
                                <a:solidFill>
                                  <a:srgbClr val="271A38"/>
                                </a:solidFill>
                                <a:effectLst/>
                                <a:latin typeface="Cambria Math" panose="02040503050406030204" pitchFamily="18" charset="0"/>
                              </a:rPr>
                              <m:t>𝑁</m:t>
                            </m:r>
                          </m:e>
                          <m:sub>
                            <m:r>
                              <a:rPr lang="fr-FR" sz="2200" b="0" i="1" smtClean="0">
                                <a:solidFill>
                                  <a:srgbClr val="271A38"/>
                                </a:solidFill>
                                <a:effectLst/>
                                <a:latin typeface="Cambria Math" panose="02040503050406030204" pitchFamily="18" charset="0"/>
                              </a:rPr>
                              <m:t>𝑚</m:t>
                            </m:r>
                          </m:sub>
                        </m:sSub>
                      </m:sub>
                    </m:sSub>
                  </m:oMath>
                </a14:m>
                <a:endParaRPr lang="fr-FR" sz="2200" b="0" i="0" dirty="0">
                  <a:solidFill>
                    <a:srgbClr val="271A38"/>
                  </a:solidFill>
                  <a:effectLst/>
                  <a:latin typeface="Inter"/>
                </a:endParaRPr>
              </a:p>
              <a:p>
                <a:pPr marL="742950" lvl="1" indent="-285750"/>
                <a14:m>
                  <m:oMath xmlns:m="http://schemas.openxmlformats.org/officeDocument/2006/math">
                    <m:r>
                      <a:rPr lang="fr-FR" sz="2200" b="0" i="1" smtClean="0">
                        <a:solidFill>
                          <a:srgbClr val="271A38"/>
                        </a:solidFill>
                        <a:effectLst/>
                        <a:latin typeface="Cambria Math" panose="02040503050406030204" pitchFamily="18" charset="0"/>
                      </a:rPr>
                      <m:t>𝑓</m:t>
                    </m:r>
                    <m:d>
                      <m:dPr>
                        <m:ctrlPr>
                          <a:rPr lang="fr-FR" sz="2200" b="0" i="1" smtClean="0">
                            <a:solidFill>
                              <a:srgbClr val="271A38"/>
                            </a:solidFill>
                            <a:effectLst/>
                            <a:latin typeface="Cambria Math" panose="02040503050406030204" pitchFamily="18" charset="0"/>
                          </a:rPr>
                        </m:ctrlPr>
                      </m:dPr>
                      <m:e>
                        <m:r>
                          <a:rPr lang="fr-FR" sz="2200" b="0" i="1" smtClean="0">
                            <a:solidFill>
                              <a:srgbClr val="271A38"/>
                            </a:solidFill>
                            <a:effectLst/>
                            <a:latin typeface="Cambria Math" panose="02040503050406030204" pitchFamily="18" charset="0"/>
                          </a:rPr>
                          <m:t>𝑚</m:t>
                        </m:r>
                      </m:e>
                    </m:d>
                    <m:r>
                      <a:rPr lang="fr-FR" sz="2200" b="0" i="1" smtClean="0">
                        <a:solidFill>
                          <a:srgbClr val="271A38"/>
                        </a:solidFill>
                        <a:effectLst/>
                        <a:latin typeface="Cambria Math" panose="02040503050406030204" pitchFamily="18" charset="0"/>
                      </a:rPr>
                      <m:t>=</m:t>
                    </m:r>
                    <m:r>
                      <a:rPr lang="fr-FR" sz="2200" b="1" i="1" smtClean="0">
                        <a:solidFill>
                          <a:srgbClr val="FF0000"/>
                        </a:solidFill>
                        <a:effectLst/>
                        <a:latin typeface="Cambria Math" panose="02040503050406030204" pitchFamily="18" charset="0"/>
                      </a:rPr>
                      <m:t>−</m:t>
                    </m:r>
                    <m:r>
                      <a:rPr lang="fr-FR" sz="2200" b="1" i="1" smtClean="0">
                        <a:solidFill>
                          <a:srgbClr val="FF0000"/>
                        </a:solidFill>
                        <a:effectLst/>
                        <a:latin typeface="Cambria Math" panose="02040503050406030204" pitchFamily="18" charset="0"/>
                      </a:rPr>
                      <m:t>𝟏𝟎</m:t>
                    </m:r>
                    <m:r>
                      <a:rPr lang="fr-FR" sz="2200" b="0" i="1" smtClean="0">
                        <a:solidFill>
                          <a:srgbClr val="FF0000"/>
                        </a:solidFill>
                        <a:effectLst/>
                        <a:latin typeface="Cambria Math" panose="02040503050406030204" pitchFamily="18" charset="0"/>
                      </a:rPr>
                      <m:t> −1+0+3</m:t>
                    </m:r>
                    <m:r>
                      <a:rPr lang="fr-FR" sz="2200" b="0" i="1" smtClean="0">
                        <a:solidFill>
                          <a:srgbClr val="271A38"/>
                        </a:solidFill>
                        <a:effectLst/>
                        <a:latin typeface="Cambria Math" panose="02040503050406030204" pitchFamily="18" charset="0"/>
                      </a:rPr>
                      <m:t> </m:t>
                    </m:r>
                  </m:oMath>
                </a14:m>
                <a:endParaRPr lang="fr-FR" sz="2200" b="0" i="0" dirty="0">
                  <a:solidFill>
                    <a:srgbClr val="271A38"/>
                  </a:solidFill>
                  <a:effectLst/>
                  <a:latin typeface="Inter"/>
                </a:endParaRPr>
              </a:p>
              <a:p>
                <a:r>
                  <a:rPr lang="fr-FR" sz="2600" dirty="0"/>
                  <a:t>L’utilisation de </a:t>
                </a:r>
                <a:r>
                  <a:rPr lang="fr-FR" sz="2600" b="1" dirty="0"/>
                  <a:t>métriques pertinentes.</a:t>
                </a:r>
              </a:p>
              <a:p>
                <a:pPr lvl="1"/>
                <a:r>
                  <a:rPr lang="fr-FR" sz="2300" b="1" dirty="0"/>
                  <a:t>AUC permet d’obtenir une performance global de l’algorithme</a:t>
                </a:r>
              </a:p>
              <a:p>
                <a:pPr lvl="1"/>
                <a:r>
                  <a:rPr lang="fr-FR" sz="2300" b="1" dirty="0" err="1"/>
                  <a:t>Balanced</a:t>
                </a:r>
                <a:r>
                  <a:rPr lang="fr-FR" sz="2300" b="1" dirty="0"/>
                  <a:t> </a:t>
                </a:r>
                <a:r>
                  <a:rPr lang="fr-FR" sz="2300" b="1" dirty="0" err="1"/>
                  <a:t>accuracy</a:t>
                </a:r>
                <a:r>
                  <a:rPr lang="fr-FR" sz="2300" b="1" dirty="0"/>
                  <a:t> afin de maximiser </a:t>
                </a:r>
                <a:r>
                  <a:rPr lang="fr-FR" sz="2300" b="1" dirty="0" err="1"/>
                  <a:t>True</a:t>
                </a:r>
                <a:r>
                  <a:rPr lang="fr-FR" sz="2300" b="1" dirty="0"/>
                  <a:t> Positif et diminuer les FN et FP </a:t>
                </a:r>
              </a:p>
              <a:p>
                <a:pPr lvl="1"/>
                <a:r>
                  <a:rPr lang="fr-FR" sz="2300" b="1" dirty="0"/>
                  <a:t>F1 score permet de se focaliser sur la classe positive minoritaire</a:t>
                </a:r>
              </a:p>
            </p:txBody>
          </p:sp>
        </mc:Choice>
        <mc:Fallback xmlns="">
          <p:sp>
            <p:nvSpPr>
              <p:cNvPr id="3" name="Espace réservé du contenu 2">
                <a:extLst>
                  <a:ext uri="{FF2B5EF4-FFF2-40B4-BE49-F238E27FC236}">
                    <a16:creationId xmlns:a16="http://schemas.microsoft.com/office/drawing/2014/main" id="{0375F5CE-2E78-4732-CB8A-F6BBF9F3141D}"/>
                  </a:ext>
                </a:extLst>
              </p:cNvPr>
              <p:cNvSpPr>
                <a:spLocks noGrp="1" noRot="1" noChangeAspect="1" noMove="1" noResize="1" noEditPoints="1" noAdjustHandles="1" noChangeArrowheads="1" noChangeShapeType="1" noTextEdit="1"/>
              </p:cNvSpPr>
              <p:nvPr>
                <p:ph idx="1"/>
              </p:nvPr>
            </p:nvSpPr>
            <p:spPr>
              <a:xfrm>
                <a:off x="838199" y="1289732"/>
                <a:ext cx="10600765" cy="2316777"/>
              </a:xfrm>
              <a:blipFill>
                <a:blip r:embed="rId2"/>
                <a:stretch>
                  <a:fillRect l="-460" t="-4474" b="-526"/>
                </a:stretch>
              </a:blipFill>
            </p:spPr>
            <p:txBody>
              <a:bodyPr/>
              <a:lstStyle/>
              <a:p>
                <a:r>
                  <a:rPr lang="fr-FR">
                    <a:noFill/>
                  </a:rPr>
                  <a:t> </a:t>
                </a:r>
              </a:p>
            </p:txBody>
          </p:sp>
        </mc:Fallback>
      </mc:AlternateContent>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11</a:t>
            </a:fld>
            <a:endParaRPr lang="fr-FR" noProof="0" dirty="0"/>
          </a:p>
        </p:txBody>
      </p:sp>
      <p:grpSp>
        <p:nvGrpSpPr>
          <p:cNvPr id="15" name="Groupe 14">
            <a:extLst>
              <a:ext uri="{FF2B5EF4-FFF2-40B4-BE49-F238E27FC236}">
                <a16:creationId xmlns:a16="http://schemas.microsoft.com/office/drawing/2014/main" id="{CCC434B9-3260-EF6B-1481-2CBFF8DDB9DE}"/>
              </a:ext>
            </a:extLst>
          </p:cNvPr>
          <p:cNvGrpSpPr/>
          <p:nvPr/>
        </p:nvGrpSpPr>
        <p:grpSpPr>
          <a:xfrm>
            <a:off x="7883313" y="3661496"/>
            <a:ext cx="4183743" cy="1906772"/>
            <a:chOff x="3581398" y="3163752"/>
            <a:chExt cx="4183743" cy="1906772"/>
          </a:xfrm>
        </p:grpSpPr>
        <p:pic>
          <p:nvPicPr>
            <p:cNvPr id="9" name="Image 8">
              <a:extLst>
                <a:ext uri="{FF2B5EF4-FFF2-40B4-BE49-F238E27FC236}">
                  <a16:creationId xmlns:a16="http://schemas.microsoft.com/office/drawing/2014/main" id="{24457D00-E336-8FC0-EE70-749EFA285BD7}"/>
                </a:ext>
              </a:extLst>
            </p:cNvPr>
            <p:cNvPicPr>
              <a:picLocks noChangeAspect="1"/>
            </p:cNvPicPr>
            <p:nvPr/>
          </p:nvPicPr>
          <p:blipFill>
            <a:blip r:embed="rId3"/>
            <a:stretch>
              <a:fillRect/>
            </a:stretch>
          </p:blipFill>
          <p:spPr>
            <a:xfrm>
              <a:off x="4514928" y="4022172"/>
              <a:ext cx="2316681" cy="449619"/>
            </a:xfrm>
            <a:prstGeom prst="rect">
              <a:avLst/>
            </a:prstGeom>
          </p:spPr>
        </p:pic>
        <p:pic>
          <p:nvPicPr>
            <p:cNvPr id="11" name="Image 10">
              <a:extLst>
                <a:ext uri="{FF2B5EF4-FFF2-40B4-BE49-F238E27FC236}">
                  <a16:creationId xmlns:a16="http://schemas.microsoft.com/office/drawing/2014/main" id="{71EB7B87-0E32-85C9-0C13-51692E051CCA}"/>
                </a:ext>
              </a:extLst>
            </p:cNvPr>
            <p:cNvPicPr>
              <a:picLocks noChangeAspect="1"/>
            </p:cNvPicPr>
            <p:nvPr/>
          </p:nvPicPr>
          <p:blipFill>
            <a:blip r:embed="rId4"/>
            <a:stretch>
              <a:fillRect/>
            </a:stretch>
          </p:blipFill>
          <p:spPr>
            <a:xfrm>
              <a:off x="3581398" y="4636146"/>
              <a:ext cx="4183743" cy="434378"/>
            </a:xfrm>
            <a:prstGeom prst="rect">
              <a:avLst/>
            </a:prstGeom>
          </p:spPr>
        </p:pic>
        <p:sp>
          <p:nvSpPr>
            <p:cNvPr id="14" name="ZoneTexte 13">
              <a:extLst>
                <a:ext uri="{FF2B5EF4-FFF2-40B4-BE49-F238E27FC236}">
                  <a16:creationId xmlns:a16="http://schemas.microsoft.com/office/drawing/2014/main" id="{FD187488-5C56-8533-179C-5F42B1CAC6E2}"/>
                </a:ext>
              </a:extLst>
            </p:cNvPr>
            <p:cNvSpPr txBox="1"/>
            <p:nvPr/>
          </p:nvSpPr>
          <p:spPr>
            <a:xfrm>
              <a:off x="3599328" y="3163752"/>
              <a:ext cx="4114800" cy="369332"/>
            </a:xfrm>
            <a:prstGeom prst="rect">
              <a:avLst/>
            </a:prstGeom>
            <a:noFill/>
          </p:spPr>
          <p:txBody>
            <a:bodyPr wrap="square" rtlCol="0">
              <a:spAutoFit/>
            </a:bodyPr>
            <a:lstStyle/>
            <a:p>
              <a:pPr algn="ctr"/>
              <a:r>
                <a:rPr lang="fr-FR" dirty="0" err="1"/>
                <a:t>Balanced</a:t>
              </a:r>
              <a:r>
                <a:rPr lang="fr-FR" dirty="0"/>
                <a:t> </a:t>
              </a:r>
              <a:r>
                <a:rPr lang="fr-FR" dirty="0" err="1"/>
                <a:t>Accuracy</a:t>
              </a:r>
              <a:endParaRPr lang="fr-FR" dirty="0"/>
            </a:p>
          </p:txBody>
        </p:sp>
      </p:grpSp>
      <p:pic>
        <p:nvPicPr>
          <p:cNvPr id="20" name="Image 19">
            <a:extLst>
              <a:ext uri="{FF2B5EF4-FFF2-40B4-BE49-F238E27FC236}">
                <a16:creationId xmlns:a16="http://schemas.microsoft.com/office/drawing/2014/main" id="{00FB512F-D6E9-6321-CB88-398B854D7E6C}"/>
              </a:ext>
            </a:extLst>
          </p:cNvPr>
          <p:cNvPicPr>
            <a:picLocks noChangeAspect="1"/>
          </p:cNvPicPr>
          <p:nvPr/>
        </p:nvPicPr>
        <p:blipFill>
          <a:blip r:embed="rId5"/>
          <a:stretch>
            <a:fillRect/>
          </a:stretch>
        </p:blipFill>
        <p:spPr>
          <a:xfrm>
            <a:off x="7883313" y="1862709"/>
            <a:ext cx="3450420" cy="1325563"/>
          </a:xfrm>
          <a:prstGeom prst="rect">
            <a:avLst/>
          </a:prstGeom>
        </p:spPr>
      </p:pic>
      <p:grpSp>
        <p:nvGrpSpPr>
          <p:cNvPr id="23" name="Groupe 22">
            <a:extLst>
              <a:ext uri="{FF2B5EF4-FFF2-40B4-BE49-F238E27FC236}">
                <a16:creationId xmlns:a16="http://schemas.microsoft.com/office/drawing/2014/main" id="{8F171676-B7B9-7F8B-49A2-98AC8F148C62}"/>
              </a:ext>
            </a:extLst>
          </p:cNvPr>
          <p:cNvGrpSpPr/>
          <p:nvPr/>
        </p:nvGrpSpPr>
        <p:grpSpPr>
          <a:xfrm>
            <a:off x="3254937" y="3564991"/>
            <a:ext cx="4299724" cy="1998795"/>
            <a:chOff x="171170" y="3341570"/>
            <a:chExt cx="4299724" cy="1998795"/>
          </a:xfrm>
        </p:grpSpPr>
        <p:sp>
          <p:nvSpPr>
            <p:cNvPr id="12" name="ZoneTexte 11">
              <a:extLst>
                <a:ext uri="{FF2B5EF4-FFF2-40B4-BE49-F238E27FC236}">
                  <a16:creationId xmlns:a16="http://schemas.microsoft.com/office/drawing/2014/main" id="{B8BB571E-5D6C-C080-68D8-F6A837191C5C}"/>
                </a:ext>
              </a:extLst>
            </p:cNvPr>
            <p:cNvSpPr txBox="1"/>
            <p:nvPr/>
          </p:nvSpPr>
          <p:spPr>
            <a:xfrm>
              <a:off x="943015" y="3341570"/>
              <a:ext cx="1775012" cy="369332"/>
            </a:xfrm>
            <a:prstGeom prst="rect">
              <a:avLst/>
            </a:prstGeom>
            <a:noFill/>
          </p:spPr>
          <p:txBody>
            <a:bodyPr wrap="square" rtlCol="0">
              <a:spAutoFit/>
            </a:bodyPr>
            <a:lstStyle/>
            <a:p>
              <a:pPr lvl="1"/>
              <a:r>
                <a:rPr lang="fr-FR" dirty="0"/>
                <a:t>F1_score</a:t>
              </a:r>
              <a:endParaRPr lang="fr-FR" b="1" dirty="0"/>
            </a:p>
          </p:txBody>
        </p:sp>
        <p:sp>
          <p:nvSpPr>
            <p:cNvPr id="16" name="ZoneTexte 15">
              <a:extLst>
                <a:ext uri="{FF2B5EF4-FFF2-40B4-BE49-F238E27FC236}">
                  <a16:creationId xmlns:a16="http://schemas.microsoft.com/office/drawing/2014/main" id="{33AD27C6-ABC5-B94E-403B-75EDAC16E8E0}"/>
                </a:ext>
              </a:extLst>
            </p:cNvPr>
            <p:cNvSpPr txBox="1"/>
            <p:nvPr/>
          </p:nvSpPr>
          <p:spPr>
            <a:xfrm>
              <a:off x="2495471" y="3955370"/>
              <a:ext cx="1975423" cy="1384995"/>
            </a:xfrm>
            <a:prstGeom prst="rect">
              <a:avLst/>
            </a:prstGeom>
            <a:noFill/>
          </p:spPr>
          <p:txBody>
            <a:bodyPr wrap="square" rtlCol="0">
              <a:spAutoFit/>
            </a:bodyPr>
            <a:lstStyle/>
            <a:p>
              <a:pPr marL="171450" indent="-171450">
                <a:buFont typeface="Arial" panose="020B0604020202020204" pitchFamily="34" charset="0"/>
                <a:buChar char="•"/>
              </a:pPr>
              <a:r>
                <a:rPr lang="fr-FR" sz="1200" b="0" i="0" dirty="0">
                  <a:solidFill>
                    <a:srgbClr val="444444"/>
                  </a:solidFill>
                  <a:effectLst/>
                  <a:latin typeface="Outfit"/>
                </a:rPr>
                <a:t>Le rappel indique la capacité du modèle à prédire correctement tous les positifs </a:t>
              </a:r>
              <a:endParaRPr lang="fr-FR" sz="1200" dirty="0">
                <a:solidFill>
                  <a:srgbClr val="444444"/>
                </a:solidFill>
                <a:latin typeface="Outfit"/>
              </a:endParaRPr>
            </a:p>
            <a:p>
              <a:pPr marL="171450" indent="-171450">
                <a:buFont typeface="Arial" panose="020B0604020202020204" pitchFamily="34" charset="0"/>
                <a:buChar char="•"/>
              </a:pPr>
              <a:r>
                <a:rPr lang="fr-FR" sz="1200" b="0" i="0" dirty="0">
                  <a:solidFill>
                    <a:srgbClr val="444444"/>
                  </a:solidFill>
                  <a:effectLst/>
                  <a:latin typeface="Outfit"/>
                </a:rPr>
                <a:t>La précision indique la capacité du modèle à ne prédire que les positifs. </a:t>
              </a:r>
              <a:endParaRPr lang="fr-FR" sz="1200" dirty="0"/>
            </a:p>
          </p:txBody>
        </p:sp>
        <p:pic>
          <p:nvPicPr>
            <p:cNvPr id="22" name="Image 21">
              <a:extLst>
                <a:ext uri="{FF2B5EF4-FFF2-40B4-BE49-F238E27FC236}">
                  <a16:creationId xmlns:a16="http://schemas.microsoft.com/office/drawing/2014/main" id="{EE7E53C6-0DB7-B32D-BF16-605FFD8649E1}"/>
                </a:ext>
              </a:extLst>
            </p:cNvPr>
            <p:cNvPicPr>
              <a:picLocks noChangeAspect="1"/>
            </p:cNvPicPr>
            <p:nvPr/>
          </p:nvPicPr>
          <p:blipFill>
            <a:blip r:embed="rId6"/>
            <a:stretch>
              <a:fillRect/>
            </a:stretch>
          </p:blipFill>
          <p:spPr>
            <a:xfrm>
              <a:off x="171170" y="4034404"/>
              <a:ext cx="2324301" cy="1226926"/>
            </a:xfrm>
            <a:prstGeom prst="rect">
              <a:avLst/>
            </a:prstGeom>
          </p:spPr>
        </p:pic>
      </p:grpSp>
      <p:grpSp>
        <p:nvGrpSpPr>
          <p:cNvPr id="29" name="Groupe 28">
            <a:extLst>
              <a:ext uri="{FF2B5EF4-FFF2-40B4-BE49-F238E27FC236}">
                <a16:creationId xmlns:a16="http://schemas.microsoft.com/office/drawing/2014/main" id="{5E4127DC-14FC-C7EF-6B04-3744CBC14449}"/>
              </a:ext>
            </a:extLst>
          </p:cNvPr>
          <p:cNvGrpSpPr/>
          <p:nvPr/>
        </p:nvGrpSpPr>
        <p:grpSpPr>
          <a:xfrm>
            <a:off x="220187" y="3586198"/>
            <a:ext cx="2938527" cy="2385513"/>
            <a:chOff x="220187" y="3586198"/>
            <a:chExt cx="2938527" cy="2385513"/>
          </a:xfrm>
        </p:grpSpPr>
        <p:pic>
          <p:nvPicPr>
            <p:cNvPr id="27" name="Image 26">
              <a:extLst>
                <a:ext uri="{FF2B5EF4-FFF2-40B4-BE49-F238E27FC236}">
                  <a16:creationId xmlns:a16="http://schemas.microsoft.com/office/drawing/2014/main" id="{6F6932DF-50C1-BD8B-EE2D-BEF45E64EA0D}"/>
                </a:ext>
              </a:extLst>
            </p:cNvPr>
            <p:cNvPicPr>
              <a:picLocks noChangeAspect="1"/>
            </p:cNvPicPr>
            <p:nvPr/>
          </p:nvPicPr>
          <p:blipFill>
            <a:blip r:embed="rId7"/>
            <a:stretch>
              <a:fillRect/>
            </a:stretch>
          </p:blipFill>
          <p:spPr>
            <a:xfrm>
              <a:off x="220187" y="3770864"/>
              <a:ext cx="2938527" cy="2200847"/>
            </a:xfrm>
            <a:prstGeom prst="rect">
              <a:avLst/>
            </a:prstGeom>
          </p:spPr>
        </p:pic>
        <p:sp>
          <p:nvSpPr>
            <p:cNvPr id="28" name="ZoneTexte 27">
              <a:extLst>
                <a:ext uri="{FF2B5EF4-FFF2-40B4-BE49-F238E27FC236}">
                  <a16:creationId xmlns:a16="http://schemas.microsoft.com/office/drawing/2014/main" id="{6E50A9E2-5BC9-ED11-90B3-3C768BCE4892}"/>
                </a:ext>
              </a:extLst>
            </p:cNvPr>
            <p:cNvSpPr txBox="1"/>
            <p:nvPr/>
          </p:nvSpPr>
          <p:spPr>
            <a:xfrm>
              <a:off x="643449" y="3586198"/>
              <a:ext cx="2092002" cy="369332"/>
            </a:xfrm>
            <a:prstGeom prst="rect">
              <a:avLst/>
            </a:prstGeom>
            <a:noFill/>
          </p:spPr>
          <p:txBody>
            <a:bodyPr wrap="square" rtlCol="0">
              <a:spAutoFit/>
            </a:bodyPr>
            <a:lstStyle/>
            <a:p>
              <a:r>
                <a:rPr lang="fr-FR" dirty="0"/>
                <a:t>Courbe ROC et AUC</a:t>
              </a:r>
            </a:p>
          </p:txBody>
        </p:sp>
      </p:grpSp>
    </p:spTree>
    <p:extLst>
      <p:ext uri="{BB962C8B-B14F-4D97-AF65-F5344CB8AC3E}">
        <p14:creationId xmlns:p14="http://schemas.microsoft.com/office/powerpoint/2010/main" val="9359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80875AA3-4341-41BA-B032-18878D460688}"/>
              </a:ext>
            </a:extLst>
          </p:cNvPr>
          <p:cNvPicPr>
            <a:picLocks noChangeAspect="1"/>
          </p:cNvPicPr>
          <p:nvPr/>
        </p:nvPicPr>
        <p:blipFill rotWithShape="1">
          <a:blip r:embed="rId2"/>
          <a:srcRect r="54863"/>
          <a:stretch/>
        </p:blipFill>
        <p:spPr>
          <a:xfrm>
            <a:off x="3815603" y="2696784"/>
            <a:ext cx="2387973" cy="1551871"/>
          </a:xfrm>
          <a:prstGeom prst="rect">
            <a:avLst/>
          </a:prstGeom>
        </p:spPr>
      </p:pic>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a:xfrm>
            <a:off x="479611" y="2023747"/>
            <a:ext cx="2971801" cy="842680"/>
          </a:xfrm>
        </p:spPr>
        <p:txBody>
          <a:bodyPr>
            <a:normAutofit/>
          </a:bodyPr>
          <a:lstStyle/>
          <a:p>
            <a:pPr algn="l">
              <a:buFont typeface="+mj-lt"/>
              <a:buAutoNum type="alphaUcPeriod"/>
            </a:pPr>
            <a:r>
              <a:rPr lang="fr-FR" sz="2000" dirty="0">
                <a:solidFill>
                  <a:srgbClr val="271A38"/>
                </a:solidFill>
                <a:latin typeface="Inter"/>
              </a:rPr>
              <a:t>Sur-Echantillonnage</a:t>
            </a:r>
          </a:p>
          <a:p>
            <a:pPr lvl="1">
              <a:buFont typeface="+mj-lt"/>
              <a:buAutoNum type="alphaUcPeriod"/>
            </a:pPr>
            <a:r>
              <a:rPr lang="fr-FR" sz="1100" dirty="0">
                <a:solidFill>
                  <a:srgbClr val="271A38"/>
                </a:solidFill>
                <a:latin typeface="Inter"/>
              </a:rPr>
              <a:t>SMOTE et dérives</a:t>
            </a:r>
          </a:p>
          <a:p>
            <a:pPr lvl="1">
              <a:buFont typeface="+mj-lt"/>
              <a:buAutoNum type="alphaUcPeriod"/>
            </a:pPr>
            <a:r>
              <a:rPr lang="fr-FR" sz="1100" dirty="0">
                <a:solidFill>
                  <a:srgbClr val="271A38"/>
                </a:solidFill>
                <a:latin typeface="Inter"/>
              </a:rPr>
              <a:t>ADASYN</a:t>
            </a:r>
          </a:p>
          <a:p>
            <a:pPr marL="0" indent="0">
              <a:buNone/>
            </a:pPr>
            <a:endParaRPr lang="fr-FR" b="0" i="0" dirty="0">
              <a:solidFill>
                <a:srgbClr val="271A38"/>
              </a:solidFill>
              <a:effectLst/>
              <a:latin typeface="Inter"/>
            </a:endParaRPr>
          </a:p>
        </p:txBody>
      </p:sp>
      <p:sp>
        <p:nvSpPr>
          <p:cNvPr id="4" name="Espace réservé de la date 3">
            <a:extLst>
              <a:ext uri="{FF2B5EF4-FFF2-40B4-BE49-F238E27FC236}">
                <a16:creationId xmlns:a16="http://schemas.microsoft.com/office/drawing/2014/main" id="{C18903FB-E79E-D421-6BA9-7DEA7A2C9AF6}"/>
              </a:ext>
            </a:extLst>
          </p:cNvPr>
          <p:cNvSpPr>
            <a:spLocks noGrp="1"/>
          </p:cNvSpPr>
          <p:nvPr>
            <p:ph type="dt" sz="half" idx="10"/>
          </p:nvPr>
        </p:nvSpPr>
        <p:spPr/>
        <p:txBody>
          <a:bodyPr/>
          <a:lstStyle/>
          <a:p>
            <a:pPr rtl="0"/>
            <a:fld id="{7BE93F47-F946-4748-9313-FAC0E13C4D6F}" type="datetime1">
              <a:rPr lang="fr-FR" noProof="0" smtClean="0"/>
              <a:t>23/09/2023</a:t>
            </a:fld>
            <a:endParaRPr lang="fr-FR" noProof="0"/>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12</a:t>
            </a:fld>
            <a:endParaRPr lang="fr-FR" noProof="0" dirty="0"/>
          </a:p>
        </p:txBody>
      </p:sp>
      <p:pic>
        <p:nvPicPr>
          <p:cNvPr id="6146" name="Picture 2" descr="The Basic Principle Of The Synthetic Minority Oversample Technique Smote Algorithm 5452514">
            <a:extLst>
              <a:ext uri="{FF2B5EF4-FFF2-40B4-BE49-F238E27FC236}">
                <a16:creationId xmlns:a16="http://schemas.microsoft.com/office/drawing/2014/main" id="{2395140B-4B12-10E9-4513-C0DCDA8D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 y="2850777"/>
            <a:ext cx="2971801" cy="1442365"/>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a:extLst>
              <a:ext uri="{FF2B5EF4-FFF2-40B4-BE49-F238E27FC236}">
                <a16:creationId xmlns:a16="http://schemas.microsoft.com/office/drawing/2014/main" id="{633A5612-E63D-35DF-4E12-51AF4D91EC05}"/>
              </a:ext>
            </a:extLst>
          </p:cNvPr>
          <p:cNvSpPr txBox="1">
            <a:spLocks/>
          </p:cNvSpPr>
          <p:nvPr/>
        </p:nvSpPr>
        <p:spPr>
          <a:xfrm>
            <a:off x="7422777" y="1883615"/>
            <a:ext cx="4598894" cy="4400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lphaUcPeriod" startAt="4"/>
            </a:pPr>
            <a:r>
              <a:rPr lang="fr-FR" sz="2400" dirty="0">
                <a:solidFill>
                  <a:srgbClr val="271A38"/>
                </a:solidFill>
                <a:latin typeface="Inter"/>
              </a:rPr>
              <a:t>Ensemble </a:t>
            </a:r>
            <a:r>
              <a:rPr lang="fr-FR" sz="2400" dirty="0" err="1">
                <a:solidFill>
                  <a:srgbClr val="271A38"/>
                </a:solidFill>
                <a:latin typeface="Inter"/>
              </a:rPr>
              <a:t>learning</a:t>
            </a:r>
            <a:endParaRPr lang="fr-FR" sz="2400" dirty="0">
              <a:solidFill>
                <a:srgbClr val="271A38"/>
              </a:solidFill>
              <a:latin typeface="Inter"/>
            </a:endParaRPr>
          </a:p>
          <a:p>
            <a:r>
              <a:rPr lang="fr-FR" sz="1000" dirty="0">
                <a:solidFill>
                  <a:srgbClr val="271A38"/>
                </a:solidFill>
                <a:latin typeface="Inter"/>
              </a:rPr>
              <a:t>Le principe de l’ « Ensemble Learning » est de moyenner les prédictions de différents modèles entraînés sur des différents jeux de données avec le même ratio positifs/négatifs </a:t>
            </a:r>
            <a:r>
              <a:rPr lang="fr-FR" sz="1000" dirty="0" err="1">
                <a:solidFill>
                  <a:srgbClr val="271A38"/>
                </a:solidFill>
                <a:latin typeface="Inter"/>
              </a:rPr>
              <a:t>ré-échantillonnés</a:t>
            </a:r>
            <a:r>
              <a:rPr lang="fr-FR" sz="1000" dirty="0">
                <a:solidFill>
                  <a:srgbClr val="271A38"/>
                </a:solidFill>
                <a:latin typeface="Inter"/>
              </a:rPr>
              <a:t> à partir du jeu de données initial</a:t>
            </a:r>
          </a:p>
          <a:p>
            <a:pPr marL="285750" indent="-285750"/>
            <a:endParaRPr lang="fr-FR" dirty="0">
              <a:solidFill>
                <a:srgbClr val="271A38"/>
              </a:solidFill>
              <a:latin typeface="Inter"/>
            </a:endParaRPr>
          </a:p>
        </p:txBody>
      </p:sp>
      <p:sp>
        <p:nvSpPr>
          <p:cNvPr id="12" name="Espace réservé du contenu 2">
            <a:extLst>
              <a:ext uri="{FF2B5EF4-FFF2-40B4-BE49-F238E27FC236}">
                <a16:creationId xmlns:a16="http://schemas.microsoft.com/office/drawing/2014/main" id="{48F25561-AB66-7682-DB90-6FF7DF1115CE}"/>
              </a:ext>
            </a:extLst>
          </p:cNvPr>
          <p:cNvSpPr txBox="1">
            <a:spLocks/>
          </p:cNvSpPr>
          <p:nvPr/>
        </p:nvSpPr>
        <p:spPr>
          <a:xfrm>
            <a:off x="416858" y="1390739"/>
            <a:ext cx="5616389" cy="492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a:solidFill>
                  <a:srgbClr val="271A38"/>
                </a:solidFill>
                <a:latin typeface="Inter"/>
              </a:rPr>
              <a:t>Gestion du déséquilibre des classes</a:t>
            </a:r>
          </a:p>
          <a:p>
            <a:pPr marL="0" indent="0">
              <a:buFont typeface="Arial" panose="020B0604020202020204" pitchFamily="34" charset="0"/>
              <a:buNone/>
            </a:pPr>
            <a:endParaRPr lang="fr-FR" dirty="0">
              <a:solidFill>
                <a:srgbClr val="271A38"/>
              </a:solidFill>
              <a:latin typeface="Inter"/>
            </a:endParaRPr>
          </a:p>
        </p:txBody>
      </p:sp>
      <p:sp>
        <p:nvSpPr>
          <p:cNvPr id="13" name="Espace réservé du contenu 2">
            <a:extLst>
              <a:ext uri="{FF2B5EF4-FFF2-40B4-BE49-F238E27FC236}">
                <a16:creationId xmlns:a16="http://schemas.microsoft.com/office/drawing/2014/main" id="{8977AC2A-7189-F60C-6063-650477D4D66D}"/>
              </a:ext>
            </a:extLst>
          </p:cNvPr>
          <p:cNvSpPr txBox="1">
            <a:spLocks/>
          </p:cNvSpPr>
          <p:nvPr/>
        </p:nvSpPr>
        <p:spPr>
          <a:xfrm>
            <a:off x="3637986" y="1988112"/>
            <a:ext cx="4501968" cy="8426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lphaUcPeriod" startAt="2"/>
            </a:pPr>
            <a:r>
              <a:rPr lang="fr-FR" sz="2400" dirty="0">
                <a:solidFill>
                  <a:srgbClr val="271A38"/>
                </a:solidFill>
                <a:latin typeface="Inter"/>
              </a:rPr>
              <a:t>Sous-</a:t>
            </a:r>
            <a:r>
              <a:rPr lang="fr-FR" sz="2400" dirty="0" err="1">
                <a:solidFill>
                  <a:srgbClr val="271A38"/>
                </a:solidFill>
                <a:latin typeface="Inter"/>
              </a:rPr>
              <a:t>échantillonage</a:t>
            </a:r>
            <a:endParaRPr lang="fr-FR" sz="2400" dirty="0">
              <a:solidFill>
                <a:srgbClr val="271A38"/>
              </a:solidFill>
              <a:latin typeface="Inter"/>
            </a:endParaRPr>
          </a:p>
          <a:p>
            <a:pPr lvl="1">
              <a:buFont typeface="+mj-lt"/>
              <a:buAutoNum type="alphaUcPeriod"/>
            </a:pPr>
            <a:r>
              <a:rPr lang="fr-FR" sz="1100" dirty="0">
                <a:solidFill>
                  <a:srgbClr val="271A38"/>
                </a:solidFill>
                <a:latin typeface="Inter"/>
              </a:rPr>
              <a:t>Under </a:t>
            </a:r>
            <a:r>
              <a:rPr lang="fr-FR" sz="1100" dirty="0" err="1">
                <a:solidFill>
                  <a:srgbClr val="271A38"/>
                </a:solidFill>
                <a:latin typeface="Inter"/>
              </a:rPr>
              <a:t>Random</a:t>
            </a:r>
            <a:r>
              <a:rPr lang="fr-FR" sz="1100" dirty="0">
                <a:solidFill>
                  <a:srgbClr val="271A38"/>
                </a:solidFill>
                <a:latin typeface="Inter"/>
              </a:rPr>
              <a:t> Sampling</a:t>
            </a:r>
          </a:p>
          <a:p>
            <a:pPr lvl="1">
              <a:buFont typeface="+mj-lt"/>
              <a:buAutoNum type="alphaUcPeriod"/>
            </a:pPr>
            <a:r>
              <a:rPr lang="fr-FR" sz="1100" dirty="0" err="1">
                <a:solidFill>
                  <a:srgbClr val="271A38"/>
                </a:solidFill>
                <a:latin typeface="Inter"/>
              </a:rPr>
              <a:t>NearMiss</a:t>
            </a:r>
            <a:endParaRPr lang="fr-FR" dirty="0">
              <a:solidFill>
                <a:srgbClr val="271A38"/>
              </a:solidFill>
              <a:latin typeface="Inter"/>
            </a:endParaRPr>
          </a:p>
          <a:p>
            <a:pPr marL="285750" indent="-285750"/>
            <a:endParaRPr lang="fr-FR" dirty="0">
              <a:solidFill>
                <a:srgbClr val="271A38"/>
              </a:solidFill>
              <a:latin typeface="Inter"/>
            </a:endParaRPr>
          </a:p>
        </p:txBody>
      </p:sp>
      <p:sp>
        <p:nvSpPr>
          <p:cNvPr id="15" name="Espace réservé du contenu 2">
            <a:extLst>
              <a:ext uri="{FF2B5EF4-FFF2-40B4-BE49-F238E27FC236}">
                <a16:creationId xmlns:a16="http://schemas.microsoft.com/office/drawing/2014/main" id="{88E0A3C8-15FB-B9B5-3114-9679659D612D}"/>
              </a:ext>
            </a:extLst>
          </p:cNvPr>
          <p:cNvSpPr txBox="1">
            <a:spLocks/>
          </p:cNvSpPr>
          <p:nvPr/>
        </p:nvSpPr>
        <p:spPr>
          <a:xfrm>
            <a:off x="259134" y="4909877"/>
            <a:ext cx="5469312" cy="11401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lphaUcPeriod" startAt="3"/>
            </a:pPr>
            <a:r>
              <a:rPr lang="fr-FR" sz="2400" dirty="0">
                <a:solidFill>
                  <a:srgbClr val="271A38"/>
                </a:solidFill>
                <a:latin typeface="Inter"/>
              </a:rPr>
              <a:t>Cross sensitive </a:t>
            </a:r>
            <a:r>
              <a:rPr lang="fr-FR" sz="2400" dirty="0" err="1">
                <a:solidFill>
                  <a:srgbClr val="271A38"/>
                </a:solidFill>
                <a:latin typeface="Inter"/>
              </a:rPr>
              <a:t>learning</a:t>
            </a:r>
            <a:endParaRPr lang="fr-FR" sz="2400" dirty="0">
              <a:solidFill>
                <a:srgbClr val="271A38"/>
              </a:solidFill>
              <a:latin typeface="Inter"/>
            </a:endParaRPr>
          </a:p>
          <a:p>
            <a:pPr lvl="1">
              <a:buFont typeface="+mj-lt"/>
              <a:buAutoNum type="alphaUcPeriod"/>
            </a:pPr>
            <a:r>
              <a:rPr lang="fr-FR" sz="1200" dirty="0">
                <a:solidFill>
                  <a:srgbClr val="271A38"/>
                </a:solidFill>
                <a:latin typeface="Inter"/>
              </a:rPr>
              <a:t>Attribution de poids au cours de la phase d’apprentissage</a:t>
            </a:r>
          </a:p>
          <a:p>
            <a:pPr marL="457200" lvl="1" indent="0">
              <a:buNone/>
            </a:pPr>
            <a:r>
              <a:rPr lang="fr-FR" sz="1200" dirty="0">
                <a:solidFill>
                  <a:srgbClr val="271A38"/>
                </a:solidFill>
                <a:latin typeface="Inter"/>
              </a:rPr>
              <a:t>L’objectif du </a:t>
            </a:r>
            <a:r>
              <a:rPr lang="fr-FR" sz="1200" dirty="0" err="1">
                <a:solidFill>
                  <a:srgbClr val="271A38"/>
                </a:solidFill>
                <a:latin typeface="Inter"/>
              </a:rPr>
              <a:t>cost</a:t>
            </a:r>
            <a:r>
              <a:rPr lang="fr-FR" sz="1200" dirty="0">
                <a:solidFill>
                  <a:srgbClr val="271A38"/>
                </a:solidFill>
                <a:latin typeface="Inter"/>
              </a:rPr>
              <a:t> </a:t>
            </a:r>
            <a:r>
              <a:rPr lang="fr-FR" sz="1200" dirty="0" err="1">
                <a:solidFill>
                  <a:srgbClr val="271A38"/>
                </a:solidFill>
                <a:latin typeface="Inter"/>
              </a:rPr>
              <a:t>learning</a:t>
            </a:r>
            <a:r>
              <a:rPr lang="fr-FR" sz="1200" dirty="0">
                <a:solidFill>
                  <a:srgbClr val="271A38"/>
                </a:solidFill>
                <a:latin typeface="Inter"/>
              </a:rPr>
              <a:t> est de minimiser le coût d’un modèle sur l’ensemble de données d’entraînement, où l’on suppose que différents types d’erreurs de prédiction ont un coût associé différent et connu.</a:t>
            </a:r>
          </a:p>
          <a:p>
            <a:pPr marL="285750" indent="-285750"/>
            <a:endParaRPr lang="fr-FR" dirty="0">
              <a:solidFill>
                <a:srgbClr val="271A38"/>
              </a:solidFill>
              <a:latin typeface="Inter"/>
            </a:endParaRPr>
          </a:p>
        </p:txBody>
      </p:sp>
      <p:pic>
        <p:nvPicPr>
          <p:cNvPr id="6148" name="Picture 4" descr="Ensemble Classifier | Data Mining - GeeksforGeeks">
            <a:extLst>
              <a:ext uri="{FF2B5EF4-FFF2-40B4-BE49-F238E27FC236}">
                <a16:creationId xmlns:a16="http://schemas.microsoft.com/office/drawing/2014/main" id="{F6B9F09E-6512-A7AF-E256-7149076F4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7976" y="3078285"/>
            <a:ext cx="4722439" cy="33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0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4025F-64BF-5045-2AF0-4A5BD9466019}"/>
              </a:ext>
            </a:extLst>
          </p:cNvPr>
          <p:cNvSpPr>
            <a:spLocks noGrp="1"/>
          </p:cNvSpPr>
          <p:nvPr>
            <p:ph type="title"/>
          </p:nvPr>
        </p:nvSpPr>
        <p:spPr>
          <a:xfrm>
            <a:off x="838200" y="146861"/>
            <a:ext cx="10515600" cy="1325563"/>
          </a:xfrm>
        </p:spPr>
        <p:txBody>
          <a:bodyPr/>
          <a:lstStyle/>
          <a:p>
            <a:pPr marL="857250" indent="-857250">
              <a:buFont typeface="+mj-lt"/>
              <a:buAutoNum type="romanUcPeriod" startAt="3"/>
            </a:pPr>
            <a:r>
              <a:rPr lang="fr-FR" dirty="0"/>
              <a:t>Etape de modélisation</a:t>
            </a:r>
          </a:p>
        </p:txBody>
      </p:sp>
      <p:sp>
        <p:nvSpPr>
          <p:cNvPr id="3" name="Espace réservé du contenu 2">
            <a:extLst>
              <a:ext uri="{FF2B5EF4-FFF2-40B4-BE49-F238E27FC236}">
                <a16:creationId xmlns:a16="http://schemas.microsoft.com/office/drawing/2014/main" id="{0375F5CE-2E78-4732-CB8A-F6BBF9F3141D}"/>
              </a:ext>
            </a:extLst>
          </p:cNvPr>
          <p:cNvSpPr>
            <a:spLocks noGrp="1"/>
          </p:cNvSpPr>
          <p:nvPr>
            <p:ph idx="1"/>
          </p:nvPr>
        </p:nvSpPr>
        <p:spPr>
          <a:xfrm>
            <a:off x="838200" y="1191436"/>
            <a:ext cx="10957561" cy="561976"/>
          </a:xfrm>
        </p:spPr>
        <p:txBody>
          <a:bodyPr>
            <a:normAutofit/>
          </a:bodyPr>
          <a:lstStyle/>
          <a:p>
            <a:pPr marL="0" indent="0">
              <a:buNone/>
            </a:pPr>
            <a:r>
              <a:rPr lang="fr-FR" sz="2900" b="1" i="0" dirty="0">
                <a:solidFill>
                  <a:srgbClr val="271A38"/>
                </a:solidFill>
                <a:effectLst/>
                <a:latin typeface="Inter"/>
              </a:rPr>
              <a:t>Meilleur modèle:  </a:t>
            </a:r>
            <a:r>
              <a:rPr lang="fr-FR" sz="2400" b="1" dirty="0" err="1">
                <a:solidFill>
                  <a:srgbClr val="271A38"/>
                </a:solidFill>
                <a:latin typeface="Inter"/>
              </a:rPr>
              <a:t>LightGBMClassifier</a:t>
            </a:r>
            <a:endParaRPr lang="fr-FR" sz="1800" b="1" dirty="0"/>
          </a:p>
        </p:txBody>
      </p:sp>
      <p:sp>
        <p:nvSpPr>
          <p:cNvPr id="5" name="Espace réservé du numéro de diapositive 4">
            <a:extLst>
              <a:ext uri="{FF2B5EF4-FFF2-40B4-BE49-F238E27FC236}">
                <a16:creationId xmlns:a16="http://schemas.microsoft.com/office/drawing/2014/main" id="{AA49F688-71BB-E14F-19C5-A08B5E7632F3}"/>
              </a:ext>
            </a:extLst>
          </p:cNvPr>
          <p:cNvSpPr>
            <a:spLocks noGrp="1"/>
          </p:cNvSpPr>
          <p:nvPr>
            <p:ph type="sldNum" sz="quarter" idx="12"/>
          </p:nvPr>
        </p:nvSpPr>
        <p:spPr/>
        <p:txBody>
          <a:bodyPr/>
          <a:lstStyle/>
          <a:p>
            <a:pPr rtl="0"/>
            <a:fld id="{5A4A7955-6230-48B4-BD8B-A7C460F75945}" type="slidenum">
              <a:rPr lang="fr-FR" noProof="0" smtClean="0"/>
              <a:t>13</a:t>
            </a:fld>
            <a:endParaRPr lang="fr-FR" noProof="0" dirty="0"/>
          </a:p>
        </p:txBody>
      </p:sp>
      <p:pic>
        <p:nvPicPr>
          <p:cNvPr id="5122" name="Picture 2">
            <a:extLst>
              <a:ext uri="{FF2B5EF4-FFF2-40B4-BE49-F238E27FC236}">
                <a16:creationId xmlns:a16="http://schemas.microsoft.com/office/drawing/2014/main" id="{D847676B-1368-C906-EC8E-C0553EF1B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00" y="2261777"/>
            <a:ext cx="4588277" cy="3786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aphique 5">
            <a:extLst>
              <a:ext uri="{FF2B5EF4-FFF2-40B4-BE49-F238E27FC236}">
                <a16:creationId xmlns:a16="http://schemas.microsoft.com/office/drawing/2014/main" id="{AB4884E6-5B59-A90D-1E41-8B6CFDFE2069}"/>
              </a:ext>
            </a:extLst>
          </p:cNvPr>
          <p:cNvGraphicFramePr>
            <a:graphicFrameLocks/>
          </p:cNvGraphicFramePr>
          <p:nvPr>
            <p:extLst>
              <p:ext uri="{D42A27DB-BD31-4B8C-83A1-F6EECF244321}">
                <p14:modId xmlns:p14="http://schemas.microsoft.com/office/powerpoint/2010/main" val="1407115394"/>
              </p:ext>
            </p:extLst>
          </p:nvPr>
        </p:nvGraphicFramePr>
        <p:xfrm>
          <a:off x="5813612" y="1648778"/>
          <a:ext cx="5777754" cy="48440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3409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BD1ED6-96EA-D9F2-31EF-AD28C2BE85E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2" name="Titre 1">
            <a:extLst>
              <a:ext uri="{FF2B5EF4-FFF2-40B4-BE49-F238E27FC236}">
                <a16:creationId xmlns:a16="http://schemas.microsoft.com/office/drawing/2014/main" id="{871C8752-8EC4-24F4-00CA-0D204A944C7C}"/>
              </a:ext>
            </a:extLst>
          </p:cNvPr>
          <p:cNvSpPr>
            <a:spLocks noGrp="1"/>
          </p:cNvSpPr>
          <p:nvPr>
            <p:ph type="ctrTitle"/>
          </p:nvPr>
        </p:nvSpPr>
        <p:spPr>
          <a:xfrm>
            <a:off x="0" y="1789298"/>
            <a:ext cx="9144000" cy="2387600"/>
          </a:xfrm>
          <a:ln/>
        </p:spPr>
        <p:style>
          <a:lnRef idx="3">
            <a:schemeClr val="lt1"/>
          </a:lnRef>
          <a:fillRef idx="1">
            <a:schemeClr val="accent1"/>
          </a:fillRef>
          <a:effectRef idx="1">
            <a:schemeClr val="accent1"/>
          </a:effectRef>
          <a:fontRef idx="minor">
            <a:schemeClr val="lt1"/>
          </a:fontRef>
        </p:style>
        <p:txBody>
          <a:bodyPr>
            <a:normAutofit/>
          </a:bodyPr>
          <a:lstStyle/>
          <a:p>
            <a:pPr marL="1143000" indent="-1143000">
              <a:buFont typeface="+mj-lt"/>
              <a:buAutoNum type="romanUcPeriod" startAt="4"/>
            </a:pPr>
            <a:r>
              <a:rPr lang="fr-FR" sz="6000" b="1" dirty="0">
                <a:solidFill>
                  <a:schemeClr val="bg1"/>
                </a:solidFill>
              </a:rPr>
              <a:t>Présentation de l’api et du Dashboard</a:t>
            </a:r>
            <a:br>
              <a:rPr lang="fr-FR" sz="2700" b="1" dirty="0">
                <a:solidFill>
                  <a:schemeClr val="bg1"/>
                </a:solidFill>
              </a:rPr>
            </a:br>
            <a:endParaRPr lang="fr-FR" sz="2700" dirty="0">
              <a:solidFill>
                <a:schemeClr val="bg1"/>
              </a:solidFill>
            </a:endParaRPr>
          </a:p>
        </p:txBody>
      </p:sp>
      <p:sp>
        <p:nvSpPr>
          <p:cNvPr id="3" name="Sous-titre 2">
            <a:extLst>
              <a:ext uri="{FF2B5EF4-FFF2-40B4-BE49-F238E27FC236}">
                <a16:creationId xmlns:a16="http://schemas.microsoft.com/office/drawing/2014/main" id="{541EB61B-4063-55E9-A235-E54F2931FCD0}"/>
              </a:ext>
            </a:extLst>
          </p:cNvPr>
          <p:cNvSpPr>
            <a:spLocks noGrp="1"/>
          </p:cNvSpPr>
          <p:nvPr>
            <p:ph type="subTitle" idx="1"/>
          </p:nvPr>
        </p:nvSpPr>
        <p:spPr>
          <a:xfrm>
            <a:off x="1524000" y="4274391"/>
            <a:ext cx="9072282" cy="1329485"/>
          </a:xfrm>
        </p:spPr>
        <p:txBody>
          <a:bodyPr numCol="2">
            <a:normAutofit/>
          </a:bodyPr>
          <a:lstStyle/>
          <a:p>
            <a:pPr marL="342900" indent="-342900" algn="l">
              <a:buFont typeface="Arial" panose="020B0604020202020204" pitchFamily="34" charset="0"/>
              <a:buChar char="•"/>
            </a:pPr>
            <a:r>
              <a:rPr lang="fr-FR" sz="1800" b="1" dirty="0">
                <a:solidFill>
                  <a:schemeClr val="accent1"/>
                </a:solidFill>
              </a:rPr>
              <a:t>API</a:t>
            </a:r>
          </a:p>
          <a:p>
            <a:pPr marL="342900" indent="-342900" algn="l">
              <a:buFont typeface="Arial" panose="020B0604020202020204" pitchFamily="34" charset="0"/>
              <a:buChar char="•"/>
            </a:pPr>
            <a:r>
              <a:rPr lang="fr-FR" sz="1800" b="1" dirty="0">
                <a:solidFill>
                  <a:schemeClr val="accent1"/>
                </a:solidFill>
              </a:rPr>
              <a:t>Test unitaire</a:t>
            </a:r>
          </a:p>
          <a:p>
            <a:pPr marL="342900" indent="-342900" algn="l">
              <a:buFont typeface="Arial" panose="020B0604020202020204" pitchFamily="34" charset="0"/>
              <a:buChar char="•"/>
            </a:pPr>
            <a:r>
              <a:rPr lang="fr-FR" sz="1800" b="1" dirty="0">
                <a:solidFill>
                  <a:schemeClr val="accent1"/>
                </a:solidFill>
              </a:rPr>
              <a:t>Data drift</a:t>
            </a:r>
          </a:p>
          <a:p>
            <a:pPr marL="342900" indent="-342900" algn="l">
              <a:buFont typeface="Arial" panose="020B0604020202020204" pitchFamily="34" charset="0"/>
              <a:buChar char="•"/>
            </a:pPr>
            <a:r>
              <a:rPr lang="fr-FR" sz="1800" b="1" dirty="0">
                <a:solidFill>
                  <a:schemeClr val="accent1"/>
                </a:solidFill>
              </a:rPr>
              <a:t>Interprétation résultat</a:t>
            </a:r>
          </a:p>
          <a:p>
            <a:pPr marL="342900" indent="-342900" algn="l">
              <a:buFont typeface="Arial" panose="020B0604020202020204" pitchFamily="34" charset="0"/>
              <a:buChar char="•"/>
            </a:pPr>
            <a:r>
              <a:rPr lang="fr-FR" sz="1800" b="1" dirty="0">
                <a:solidFill>
                  <a:schemeClr val="accent1"/>
                </a:solidFill>
              </a:rPr>
              <a:t>Dashboard</a:t>
            </a:r>
          </a:p>
        </p:txBody>
      </p:sp>
      <p:sp>
        <p:nvSpPr>
          <p:cNvPr id="4" name="Espace réservé de la date 3">
            <a:extLst>
              <a:ext uri="{FF2B5EF4-FFF2-40B4-BE49-F238E27FC236}">
                <a16:creationId xmlns:a16="http://schemas.microsoft.com/office/drawing/2014/main" id="{B21604AC-9A94-3BC2-C517-58B3802A7E97}"/>
              </a:ext>
            </a:extLst>
          </p:cNvPr>
          <p:cNvSpPr>
            <a:spLocks noGrp="1"/>
          </p:cNvSpPr>
          <p:nvPr>
            <p:ph type="dt" sz="half" idx="10"/>
          </p:nvPr>
        </p:nvSpPr>
        <p:spPr/>
        <p:txBody>
          <a:bodyPr/>
          <a:lstStyle/>
          <a:p>
            <a:pPr rtl="0"/>
            <a:fld id="{FB7F7E3E-992E-42AF-8AF6-6CF74ACD5232}" type="datetime1">
              <a:rPr lang="fr-FR" noProof="0" smtClean="0"/>
              <a:t>23/09/2023</a:t>
            </a:fld>
            <a:endParaRPr lang="fr-FR" noProof="0"/>
          </a:p>
        </p:txBody>
      </p:sp>
      <p:sp>
        <p:nvSpPr>
          <p:cNvPr id="5" name="Espace réservé du numéro de diapositive 4">
            <a:extLst>
              <a:ext uri="{FF2B5EF4-FFF2-40B4-BE49-F238E27FC236}">
                <a16:creationId xmlns:a16="http://schemas.microsoft.com/office/drawing/2014/main" id="{FC19BE84-9C62-B29B-B3A9-F30AAA8341DE}"/>
              </a:ext>
            </a:extLst>
          </p:cNvPr>
          <p:cNvSpPr>
            <a:spLocks noGrp="1"/>
          </p:cNvSpPr>
          <p:nvPr>
            <p:ph type="sldNum" sz="quarter" idx="12"/>
          </p:nvPr>
        </p:nvSpPr>
        <p:spPr/>
        <p:txBody>
          <a:bodyPr/>
          <a:lstStyle/>
          <a:p>
            <a:pPr rtl="0"/>
            <a:fld id="{5A4A7955-6230-48B4-BD8B-A7C460F75945}" type="slidenum">
              <a:rPr lang="fr-FR" noProof="0" smtClean="0"/>
              <a:t>14</a:t>
            </a:fld>
            <a:endParaRPr lang="fr-FR" noProof="0" dirty="0"/>
          </a:p>
        </p:txBody>
      </p:sp>
    </p:spTree>
    <p:extLst>
      <p:ext uri="{BB962C8B-B14F-4D97-AF65-F5344CB8AC3E}">
        <p14:creationId xmlns:p14="http://schemas.microsoft.com/office/powerpoint/2010/main" val="3046544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1F45D3-6AE8-D394-0999-F93C4B444249}"/>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73283EEF-BE5F-AA40-2015-4A4EAC0FD497}"/>
              </a:ext>
            </a:extLst>
          </p:cNvPr>
          <p:cNvSpPr>
            <a:spLocks noGrp="1"/>
          </p:cNvSpPr>
          <p:nvPr>
            <p:ph type="sldNum" sz="quarter" idx="12"/>
          </p:nvPr>
        </p:nvSpPr>
        <p:spPr/>
        <p:txBody>
          <a:bodyPr/>
          <a:lstStyle/>
          <a:p>
            <a:pPr rtl="0"/>
            <a:fld id="{5A4A7955-6230-48B4-BD8B-A7C460F75945}" type="slidenum">
              <a:rPr lang="fr-FR" noProof="0" smtClean="0"/>
              <a:t>15</a:t>
            </a:fld>
            <a:endParaRPr lang="fr-FR" noProof="0"/>
          </a:p>
        </p:txBody>
      </p:sp>
      <p:pic>
        <p:nvPicPr>
          <p:cNvPr id="5" name="Image 4">
            <a:extLst>
              <a:ext uri="{FF2B5EF4-FFF2-40B4-BE49-F238E27FC236}">
                <a16:creationId xmlns:a16="http://schemas.microsoft.com/office/drawing/2014/main" id="{ECD2E0D6-DA80-8572-4C81-54C0DD09D544}"/>
              </a:ext>
            </a:extLst>
          </p:cNvPr>
          <p:cNvPicPr>
            <a:picLocks noChangeAspect="1"/>
          </p:cNvPicPr>
          <p:nvPr/>
        </p:nvPicPr>
        <p:blipFill>
          <a:blip r:embed="rId2"/>
          <a:stretch>
            <a:fillRect/>
          </a:stretch>
        </p:blipFill>
        <p:spPr>
          <a:xfrm>
            <a:off x="1319442" y="608944"/>
            <a:ext cx="9151335" cy="2026676"/>
          </a:xfrm>
          <a:prstGeom prst="rect">
            <a:avLst/>
          </a:prstGeom>
        </p:spPr>
      </p:pic>
      <p:pic>
        <p:nvPicPr>
          <p:cNvPr id="7" name="Image 6">
            <a:extLst>
              <a:ext uri="{FF2B5EF4-FFF2-40B4-BE49-F238E27FC236}">
                <a16:creationId xmlns:a16="http://schemas.microsoft.com/office/drawing/2014/main" id="{C52B21A2-F79B-E68C-E2DD-602472BCB909}"/>
              </a:ext>
            </a:extLst>
          </p:cNvPr>
          <p:cNvPicPr>
            <a:picLocks noChangeAspect="1"/>
          </p:cNvPicPr>
          <p:nvPr/>
        </p:nvPicPr>
        <p:blipFill rotWithShape="1">
          <a:blip r:embed="rId3"/>
          <a:srcRect b="9643"/>
          <a:stretch/>
        </p:blipFill>
        <p:spPr>
          <a:xfrm>
            <a:off x="1319442" y="2873189"/>
            <a:ext cx="9162963" cy="2227729"/>
          </a:xfrm>
          <a:prstGeom prst="rect">
            <a:avLst/>
          </a:prstGeom>
        </p:spPr>
      </p:pic>
    </p:spTree>
    <p:extLst>
      <p:ext uri="{BB962C8B-B14F-4D97-AF65-F5344CB8AC3E}">
        <p14:creationId xmlns:p14="http://schemas.microsoft.com/office/powerpoint/2010/main" val="102803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1F45D3-6AE8-D394-0999-F93C4B444249}"/>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73283EEF-BE5F-AA40-2015-4A4EAC0FD497}"/>
              </a:ext>
            </a:extLst>
          </p:cNvPr>
          <p:cNvSpPr>
            <a:spLocks noGrp="1"/>
          </p:cNvSpPr>
          <p:nvPr>
            <p:ph type="sldNum" sz="quarter" idx="12"/>
          </p:nvPr>
        </p:nvSpPr>
        <p:spPr/>
        <p:txBody>
          <a:bodyPr/>
          <a:lstStyle/>
          <a:p>
            <a:pPr rtl="0"/>
            <a:fld id="{5A4A7955-6230-48B4-BD8B-A7C460F75945}" type="slidenum">
              <a:rPr lang="fr-FR" noProof="0" smtClean="0"/>
              <a:t>16</a:t>
            </a:fld>
            <a:endParaRPr lang="fr-FR" noProof="0"/>
          </a:p>
        </p:txBody>
      </p:sp>
      <p:pic>
        <p:nvPicPr>
          <p:cNvPr id="6" name="Image 5">
            <a:extLst>
              <a:ext uri="{FF2B5EF4-FFF2-40B4-BE49-F238E27FC236}">
                <a16:creationId xmlns:a16="http://schemas.microsoft.com/office/drawing/2014/main" id="{B2F2A66F-BCD0-D0C1-AD7C-265838542B3C}"/>
              </a:ext>
            </a:extLst>
          </p:cNvPr>
          <p:cNvPicPr>
            <a:picLocks noChangeAspect="1"/>
          </p:cNvPicPr>
          <p:nvPr/>
        </p:nvPicPr>
        <p:blipFill>
          <a:blip r:embed="rId2"/>
          <a:stretch>
            <a:fillRect/>
          </a:stretch>
        </p:blipFill>
        <p:spPr>
          <a:xfrm>
            <a:off x="2084294" y="1036193"/>
            <a:ext cx="8023412" cy="3102161"/>
          </a:xfrm>
          <a:prstGeom prst="rect">
            <a:avLst/>
          </a:prstGeom>
        </p:spPr>
      </p:pic>
    </p:spTree>
    <p:extLst>
      <p:ext uri="{BB962C8B-B14F-4D97-AF65-F5344CB8AC3E}">
        <p14:creationId xmlns:p14="http://schemas.microsoft.com/office/powerpoint/2010/main" val="3782318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1F45D3-6AE8-D394-0999-F93C4B444249}"/>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73283EEF-BE5F-AA40-2015-4A4EAC0FD497}"/>
              </a:ext>
            </a:extLst>
          </p:cNvPr>
          <p:cNvSpPr>
            <a:spLocks noGrp="1"/>
          </p:cNvSpPr>
          <p:nvPr>
            <p:ph type="sldNum" sz="quarter" idx="12"/>
          </p:nvPr>
        </p:nvSpPr>
        <p:spPr/>
        <p:txBody>
          <a:bodyPr/>
          <a:lstStyle/>
          <a:p>
            <a:pPr rtl="0"/>
            <a:fld id="{5A4A7955-6230-48B4-BD8B-A7C460F75945}" type="slidenum">
              <a:rPr lang="fr-FR" noProof="0" smtClean="0"/>
              <a:t>17</a:t>
            </a:fld>
            <a:endParaRPr lang="fr-FR" noProof="0"/>
          </a:p>
        </p:txBody>
      </p:sp>
      <p:pic>
        <p:nvPicPr>
          <p:cNvPr id="6" name="Image 5">
            <a:extLst>
              <a:ext uri="{FF2B5EF4-FFF2-40B4-BE49-F238E27FC236}">
                <a16:creationId xmlns:a16="http://schemas.microsoft.com/office/drawing/2014/main" id="{27150529-0B11-E194-2112-3C1E09CB5B18}"/>
              </a:ext>
            </a:extLst>
          </p:cNvPr>
          <p:cNvPicPr>
            <a:picLocks noChangeAspect="1"/>
          </p:cNvPicPr>
          <p:nvPr/>
        </p:nvPicPr>
        <p:blipFill>
          <a:blip r:embed="rId2"/>
          <a:stretch>
            <a:fillRect/>
          </a:stretch>
        </p:blipFill>
        <p:spPr>
          <a:xfrm>
            <a:off x="239522" y="308339"/>
            <a:ext cx="11712955" cy="6241321"/>
          </a:xfrm>
          <a:prstGeom prst="rect">
            <a:avLst/>
          </a:prstGeom>
        </p:spPr>
      </p:pic>
    </p:spTree>
    <p:extLst>
      <p:ext uri="{BB962C8B-B14F-4D97-AF65-F5344CB8AC3E}">
        <p14:creationId xmlns:p14="http://schemas.microsoft.com/office/powerpoint/2010/main" val="56435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740F32-F9C9-54EB-ED69-20FAB5894577}"/>
              </a:ext>
            </a:extLst>
          </p:cNvPr>
          <p:cNvSpPr>
            <a:spLocks noGrp="1"/>
          </p:cNvSpPr>
          <p:nvPr>
            <p:ph type="title"/>
          </p:nvPr>
        </p:nvSpPr>
        <p:spPr/>
        <p:txBody>
          <a:bodyPr/>
          <a:lstStyle/>
          <a:p>
            <a:pPr algn="ctr"/>
            <a:r>
              <a:rPr lang="fr-FR" dirty="0"/>
              <a:t>Data drift</a:t>
            </a:r>
            <a:br>
              <a:rPr lang="fr-FR" dirty="0"/>
            </a:br>
            <a:endParaRPr lang="fr-FR" dirty="0"/>
          </a:p>
        </p:txBody>
      </p:sp>
      <p:pic>
        <p:nvPicPr>
          <p:cNvPr id="8" name="Espace réservé pour une image  7">
            <a:extLst>
              <a:ext uri="{FF2B5EF4-FFF2-40B4-BE49-F238E27FC236}">
                <a16:creationId xmlns:a16="http://schemas.microsoft.com/office/drawing/2014/main" id="{D6974885-3DD3-2901-3057-5C34A8C5486B}"/>
              </a:ext>
            </a:extLst>
          </p:cNvPr>
          <p:cNvPicPr>
            <a:picLocks noGrp="1" noChangeAspect="1"/>
          </p:cNvPicPr>
          <p:nvPr>
            <p:ph type="pic" idx="1"/>
          </p:nvPr>
        </p:nvPicPr>
        <p:blipFill>
          <a:blip r:embed="rId2"/>
          <a:srcRect l="21965" r="21965"/>
          <a:stretch/>
        </p:blipFill>
        <p:spPr/>
      </p:pic>
      <p:sp>
        <p:nvSpPr>
          <p:cNvPr id="4" name="Espace réservé du texte 3">
            <a:extLst>
              <a:ext uri="{FF2B5EF4-FFF2-40B4-BE49-F238E27FC236}">
                <a16:creationId xmlns:a16="http://schemas.microsoft.com/office/drawing/2014/main" id="{E432CE51-C7B9-E94C-9331-8D855BEF73B8}"/>
              </a:ext>
            </a:extLst>
          </p:cNvPr>
          <p:cNvSpPr>
            <a:spLocks noGrp="1"/>
          </p:cNvSpPr>
          <p:nvPr>
            <p:ph type="body" sz="half" idx="2"/>
          </p:nvPr>
        </p:nvSpPr>
        <p:spPr/>
        <p:txBody>
          <a:bodyPr/>
          <a:lstStyle/>
          <a:p>
            <a:pPr>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Lorsqu'on examine la dérive des données (data drift) concernant les variables importantes, on découvre que deux colonnes se démarquent avec une dérive très marquée, illustrée par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driftscore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&gt; 15%.</a:t>
            </a:r>
          </a:p>
          <a:p>
            <a:pPr>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 qui suggère des différences significatives entre les données de référence et les données actuelles. </a:t>
            </a:r>
          </a:p>
        </p:txBody>
      </p:sp>
      <p:sp>
        <p:nvSpPr>
          <p:cNvPr id="5" name="Espace réservé de la date 4">
            <a:extLst>
              <a:ext uri="{FF2B5EF4-FFF2-40B4-BE49-F238E27FC236}">
                <a16:creationId xmlns:a16="http://schemas.microsoft.com/office/drawing/2014/main" id="{5436DA68-EC73-C4D3-E3B5-71D0EDB3E011}"/>
              </a:ext>
            </a:extLst>
          </p:cNvPr>
          <p:cNvSpPr>
            <a:spLocks noGrp="1"/>
          </p:cNvSpPr>
          <p:nvPr>
            <p:ph type="dt" sz="half" idx="10"/>
          </p:nvPr>
        </p:nvSpPr>
        <p:spPr/>
        <p:txBody>
          <a:bodyPr/>
          <a:lstStyle/>
          <a:p>
            <a:pPr rtl="0"/>
            <a:fld id="{E6DABCF5-5F78-459C-B472-9AD6E96E1B87}" type="datetime1">
              <a:rPr lang="fr-FR" noProof="0" smtClean="0"/>
              <a:t>23/09/2023</a:t>
            </a:fld>
            <a:endParaRPr lang="fr-FR" noProof="0"/>
          </a:p>
        </p:txBody>
      </p:sp>
      <p:sp>
        <p:nvSpPr>
          <p:cNvPr id="6" name="Espace réservé du numéro de diapositive 5">
            <a:extLst>
              <a:ext uri="{FF2B5EF4-FFF2-40B4-BE49-F238E27FC236}">
                <a16:creationId xmlns:a16="http://schemas.microsoft.com/office/drawing/2014/main" id="{2BC5F6A9-52EC-39F9-CDB4-4A37DFC6411D}"/>
              </a:ext>
            </a:extLst>
          </p:cNvPr>
          <p:cNvSpPr>
            <a:spLocks noGrp="1"/>
          </p:cNvSpPr>
          <p:nvPr>
            <p:ph type="sldNum" sz="quarter" idx="12"/>
          </p:nvPr>
        </p:nvSpPr>
        <p:spPr/>
        <p:txBody>
          <a:bodyPr/>
          <a:lstStyle/>
          <a:p>
            <a:pPr rtl="0"/>
            <a:fld id="{5A4A7955-6230-48B4-BD8B-A7C460F75945}" type="slidenum">
              <a:rPr lang="fr-FR" noProof="0" smtClean="0"/>
              <a:t>18</a:t>
            </a:fld>
            <a:endParaRPr lang="fr-FR" noProof="0" dirty="0"/>
          </a:p>
        </p:txBody>
      </p:sp>
    </p:spTree>
    <p:extLst>
      <p:ext uri="{BB962C8B-B14F-4D97-AF65-F5344CB8AC3E}">
        <p14:creationId xmlns:p14="http://schemas.microsoft.com/office/powerpoint/2010/main" val="52416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rtlCol="0"/>
          <a:lstStyle/>
          <a:p>
            <a:pPr rtl="0"/>
            <a:r>
              <a:rPr lang="fr-FR"/>
              <a:t>Diapositive de tableau de bord 10</a:t>
            </a:r>
          </a:p>
        </p:txBody>
      </p:sp>
      <p:pic>
        <p:nvPicPr>
          <p:cNvPr id="5" name="Imag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Zone de texte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rtl="0"/>
            <a:r>
              <a:rPr lang="fr-FR" sz="6000" b="1">
                <a:solidFill>
                  <a:schemeClr val="bg1"/>
                </a:solidFill>
                <a:latin typeface="+mj-lt"/>
              </a:rPr>
              <a:t>MERCI</a:t>
            </a:r>
            <a:endParaRPr lang="fr-FR" sz="660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2" name="Image 11" descr="Cette image est une icône qui indique « 24Slides. »">
            <a:hlinkClick r:id="rId5"/>
            <a:extLst>
              <a:ext uri="{FF2B5EF4-FFF2-40B4-BE49-F238E27FC236}">
                <a16:creationId xmlns:a16="http://schemas.microsoft.com/office/drawing/2014/main" id="{A2875173-B0D5-4330-A6C0-5027C67D1E6D}"/>
              </a:ext>
            </a:extLst>
          </p:cNvPr>
          <p:cNvPicPr>
            <a:picLocks noChangeAspect="1"/>
          </p:cNvPicPr>
          <p:nvPr/>
        </p:nvPicPr>
        <p:blipFill>
          <a:blip r:embed="rId6"/>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 name="Espace réservé du numéro de diapositive 3">
            <a:extLst>
              <a:ext uri="{FF2B5EF4-FFF2-40B4-BE49-F238E27FC236}">
                <a16:creationId xmlns:a16="http://schemas.microsoft.com/office/drawing/2014/main" id="{EB9E0D45-86F0-66E8-8932-353B91B6C080}"/>
              </a:ext>
            </a:extLst>
          </p:cNvPr>
          <p:cNvSpPr>
            <a:spLocks noGrp="1"/>
          </p:cNvSpPr>
          <p:nvPr>
            <p:ph type="sldNum" sz="quarter" idx="12"/>
          </p:nvPr>
        </p:nvSpPr>
        <p:spPr/>
        <p:txBody>
          <a:bodyPr/>
          <a:lstStyle/>
          <a:p>
            <a:pPr rtl="0"/>
            <a:fld id="{5A4A7955-6230-48B4-BD8B-A7C460F75945}" type="slidenum">
              <a:rPr lang="fr-FR" noProof="0" smtClean="0"/>
              <a:t>19</a:t>
            </a:fld>
            <a:endParaRPr lang="fr-FR" noProof="0"/>
          </a:p>
        </p:txBody>
      </p:sp>
    </p:spTree>
    <p:extLst>
      <p:ext uri="{BB962C8B-B14F-4D97-AF65-F5344CB8AC3E}">
        <p14:creationId xmlns:p14="http://schemas.microsoft.com/office/powerpoint/2010/main" val="255020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78F746A-9C98-5E33-A4CF-590268BAA989}"/>
              </a:ext>
            </a:extLst>
          </p:cNvPr>
          <p:cNvSpPr>
            <a:spLocks noGrp="1"/>
          </p:cNvSpPr>
          <p:nvPr>
            <p:ph type="sldNum" sz="quarter" idx="12"/>
          </p:nvPr>
        </p:nvSpPr>
        <p:spPr/>
        <p:txBody>
          <a:bodyPr/>
          <a:lstStyle/>
          <a:p>
            <a:pPr rtl="0"/>
            <a:fld id="{5A4A7955-6230-48B4-BD8B-A7C460F75945}" type="slidenum">
              <a:rPr lang="fr-FR" noProof="0" smtClean="0"/>
              <a:t>2</a:t>
            </a:fld>
            <a:endParaRPr lang="fr-FR" noProof="0" dirty="0"/>
          </a:p>
        </p:txBody>
      </p:sp>
      <p:sp>
        <p:nvSpPr>
          <p:cNvPr id="2" name="Titre 1">
            <a:extLst>
              <a:ext uri="{FF2B5EF4-FFF2-40B4-BE49-F238E27FC236}">
                <a16:creationId xmlns:a16="http://schemas.microsoft.com/office/drawing/2014/main" id="{E67AC681-9F57-FD42-31BC-4ACC798566F4}"/>
              </a:ext>
            </a:extLst>
          </p:cNvPr>
          <p:cNvSpPr>
            <a:spLocks noGrp="1"/>
          </p:cNvSpPr>
          <p:nvPr>
            <p:ph type="title"/>
          </p:nvPr>
        </p:nvSpPr>
        <p:spPr/>
        <p:txBody>
          <a:bodyPr>
            <a:normAutofit/>
          </a:bodyPr>
          <a:lstStyle/>
          <a:p>
            <a:r>
              <a:rPr lang="fr-FR" sz="4800" b="1" dirty="0">
                <a:solidFill>
                  <a:schemeClr val="accent1"/>
                </a:solidFill>
                <a:ea typeface="+mn-ea"/>
                <a:cs typeface="+mn-cs"/>
              </a:rPr>
              <a:t>Sommaire</a:t>
            </a:r>
          </a:p>
        </p:txBody>
      </p:sp>
      <p:sp>
        <p:nvSpPr>
          <p:cNvPr id="3" name="Espace réservé du contenu 2">
            <a:extLst>
              <a:ext uri="{FF2B5EF4-FFF2-40B4-BE49-F238E27FC236}">
                <a16:creationId xmlns:a16="http://schemas.microsoft.com/office/drawing/2014/main" id="{7B2B80C5-C0EE-93D2-78B4-04037349B990}"/>
              </a:ext>
            </a:extLst>
          </p:cNvPr>
          <p:cNvSpPr>
            <a:spLocks noGrp="1"/>
          </p:cNvSpPr>
          <p:nvPr>
            <p:ph idx="1"/>
          </p:nvPr>
        </p:nvSpPr>
        <p:spPr/>
        <p:txBody>
          <a:bodyPr>
            <a:normAutofit/>
          </a:bodyPr>
          <a:lstStyle/>
          <a:p>
            <a:pPr marL="571500" indent="-571500">
              <a:buFont typeface="+mj-lt"/>
              <a:buAutoNum type="romanUcPeriod"/>
            </a:pPr>
            <a:r>
              <a:rPr lang="fr-FR" dirty="0"/>
              <a:t>Introduction</a:t>
            </a:r>
          </a:p>
          <a:p>
            <a:endParaRPr lang="fr-FR" sz="1000" dirty="0"/>
          </a:p>
          <a:p>
            <a:pPr marL="571500" indent="-571500">
              <a:buFont typeface="+mj-lt"/>
              <a:buAutoNum type="romanUcPeriod" startAt="2"/>
            </a:pPr>
            <a:r>
              <a:rPr lang="fr-FR" dirty="0"/>
              <a:t>Présentation données</a:t>
            </a:r>
          </a:p>
          <a:p>
            <a:pPr marL="457200" lvl="1" indent="0">
              <a:buNone/>
            </a:pPr>
            <a:endParaRPr lang="fr-FR" sz="1000" dirty="0"/>
          </a:p>
          <a:p>
            <a:pPr marL="571500" indent="-571500">
              <a:buFont typeface="+mj-lt"/>
              <a:buAutoNum type="romanUcPeriod" startAt="2"/>
            </a:pPr>
            <a:r>
              <a:rPr lang="fr-FR" dirty="0"/>
              <a:t>Etape de modélisation</a:t>
            </a:r>
          </a:p>
          <a:p>
            <a:pPr lvl="1"/>
            <a:r>
              <a:rPr lang="fr-FR" dirty="0"/>
              <a:t>Approche et comparaison des modèles</a:t>
            </a:r>
          </a:p>
          <a:p>
            <a:pPr marL="457200" lvl="1" indent="0">
              <a:buNone/>
            </a:pPr>
            <a:endParaRPr lang="fr-FR" sz="1000" dirty="0"/>
          </a:p>
          <a:p>
            <a:pPr marL="571500" indent="-571500">
              <a:buFont typeface="+mj-lt"/>
              <a:buAutoNum type="romanUcPeriod" startAt="2"/>
            </a:pPr>
            <a:r>
              <a:rPr lang="fr-FR" dirty="0"/>
              <a:t>Présentation api et Dashboard</a:t>
            </a:r>
          </a:p>
          <a:p>
            <a:pPr lvl="1"/>
            <a:r>
              <a:rPr lang="fr-FR" dirty="0"/>
              <a:t>Présentation API</a:t>
            </a:r>
          </a:p>
          <a:p>
            <a:pPr lvl="1"/>
            <a:r>
              <a:rPr lang="fr-FR" dirty="0"/>
              <a:t>Data Drift</a:t>
            </a:r>
          </a:p>
          <a:p>
            <a:pPr marL="571500" indent="-571500">
              <a:buFont typeface="+mj-lt"/>
              <a:buAutoNum type="romanUcPeriod" startAt="2"/>
            </a:pPr>
            <a:endParaRPr lang="fr-FR" dirty="0"/>
          </a:p>
          <a:p>
            <a:pPr marL="571500" indent="-571500">
              <a:buFont typeface="+mj-lt"/>
              <a:buAutoNum type="romanUcPeriod" startAt="2"/>
            </a:pPr>
            <a:endParaRPr lang="fr-FR" dirty="0"/>
          </a:p>
        </p:txBody>
      </p:sp>
      <p:sp>
        <p:nvSpPr>
          <p:cNvPr id="4" name="Espace réservé de la date 3">
            <a:extLst>
              <a:ext uri="{FF2B5EF4-FFF2-40B4-BE49-F238E27FC236}">
                <a16:creationId xmlns:a16="http://schemas.microsoft.com/office/drawing/2014/main" id="{8CC5C380-22A9-6320-EDA7-37DE11963800}"/>
              </a:ext>
            </a:extLst>
          </p:cNvPr>
          <p:cNvSpPr>
            <a:spLocks noGrp="1"/>
          </p:cNvSpPr>
          <p:nvPr>
            <p:ph type="dt" sz="half" idx="10"/>
          </p:nvPr>
        </p:nvSpPr>
        <p:spPr/>
        <p:txBody>
          <a:bodyPr/>
          <a:lstStyle/>
          <a:p>
            <a:pPr rtl="0"/>
            <a:fld id="{7BE93F47-F946-4748-9313-FAC0E13C4D6F}" type="datetime1">
              <a:rPr lang="fr-FR" noProof="0" smtClean="0"/>
              <a:t>23/09/2023</a:t>
            </a:fld>
            <a:endParaRPr lang="fr-FR" noProof="0"/>
          </a:p>
        </p:txBody>
      </p:sp>
      <p:pic>
        <p:nvPicPr>
          <p:cNvPr id="7" name="Image 6">
            <a:extLst>
              <a:ext uri="{FF2B5EF4-FFF2-40B4-BE49-F238E27FC236}">
                <a16:creationId xmlns:a16="http://schemas.microsoft.com/office/drawing/2014/main" id="{616B00CB-7260-F5B6-BDC3-4939C07600F5}"/>
              </a:ext>
            </a:extLst>
          </p:cNvPr>
          <p:cNvPicPr>
            <a:picLocks noChangeAspect="1"/>
          </p:cNvPicPr>
          <p:nvPr/>
        </p:nvPicPr>
        <p:blipFill>
          <a:blip r:embed="rId2"/>
          <a:stretch>
            <a:fillRect/>
          </a:stretch>
        </p:blipFill>
        <p:spPr>
          <a:xfrm>
            <a:off x="7588028" y="1099484"/>
            <a:ext cx="3398815" cy="3101609"/>
          </a:xfrm>
          <a:prstGeom prst="rect">
            <a:avLst/>
          </a:prstGeom>
        </p:spPr>
      </p:pic>
    </p:spTree>
    <p:extLst>
      <p:ext uri="{BB962C8B-B14F-4D97-AF65-F5344CB8AC3E}">
        <p14:creationId xmlns:p14="http://schemas.microsoft.com/office/powerpoint/2010/main" val="2735912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059F136-A722-D485-050C-63170D47D9B0}"/>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0D393352-CEAE-8E32-0636-8251C42B53AD}"/>
              </a:ext>
            </a:extLst>
          </p:cNvPr>
          <p:cNvSpPr>
            <a:spLocks noGrp="1"/>
          </p:cNvSpPr>
          <p:nvPr>
            <p:ph type="sldNum" sz="quarter" idx="12"/>
          </p:nvPr>
        </p:nvSpPr>
        <p:spPr/>
        <p:txBody>
          <a:bodyPr/>
          <a:lstStyle/>
          <a:p>
            <a:pPr rtl="0"/>
            <a:fld id="{5A4A7955-6230-48B4-BD8B-A7C460F75945}" type="slidenum">
              <a:rPr lang="fr-FR" noProof="0" smtClean="0"/>
              <a:t>20</a:t>
            </a:fld>
            <a:endParaRPr lang="fr-FR" noProof="0"/>
          </a:p>
        </p:txBody>
      </p:sp>
      <p:pic>
        <p:nvPicPr>
          <p:cNvPr id="5" name="Image 4">
            <a:extLst>
              <a:ext uri="{FF2B5EF4-FFF2-40B4-BE49-F238E27FC236}">
                <a16:creationId xmlns:a16="http://schemas.microsoft.com/office/drawing/2014/main" id="{B81CFEFD-BD2B-4035-1486-93E7C370C90D}"/>
              </a:ext>
            </a:extLst>
          </p:cNvPr>
          <p:cNvPicPr>
            <a:picLocks noChangeAspect="1"/>
          </p:cNvPicPr>
          <p:nvPr/>
        </p:nvPicPr>
        <p:blipFill>
          <a:blip r:embed="rId2"/>
          <a:stretch>
            <a:fillRect/>
          </a:stretch>
        </p:blipFill>
        <p:spPr>
          <a:xfrm>
            <a:off x="264459" y="723486"/>
            <a:ext cx="11663082" cy="5411027"/>
          </a:xfrm>
          <a:prstGeom prst="rect">
            <a:avLst/>
          </a:prstGeom>
        </p:spPr>
      </p:pic>
      <p:sp>
        <p:nvSpPr>
          <p:cNvPr id="6" name="ZoneTexte 5">
            <a:extLst>
              <a:ext uri="{FF2B5EF4-FFF2-40B4-BE49-F238E27FC236}">
                <a16:creationId xmlns:a16="http://schemas.microsoft.com/office/drawing/2014/main" id="{D7C429DD-48F7-C95F-A608-6C9708F6D78D}"/>
              </a:ext>
            </a:extLst>
          </p:cNvPr>
          <p:cNvSpPr txBox="1"/>
          <p:nvPr/>
        </p:nvSpPr>
        <p:spPr>
          <a:xfrm>
            <a:off x="573741" y="224118"/>
            <a:ext cx="10560424" cy="584775"/>
          </a:xfrm>
          <a:prstGeom prst="rect">
            <a:avLst/>
          </a:prstGeom>
          <a:noFill/>
        </p:spPr>
        <p:txBody>
          <a:bodyPr wrap="square" rtlCol="0">
            <a:spAutoFit/>
          </a:bodyPr>
          <a:lstStyle/>
          <a:p>
            <a:r>
              <a:rPr lang="fr-FR" sz="3200" b="1" dirty="0"/>
              <a:t>Repository GITHUB: Etude du projet </a:t>
            </a:r>
          </a:p>
        </p:txBody>
      </p:sp>
    </p:spTree>
    <p:extLst>
      <p:ext uri="{BB962C8B-B14F-4D97-AF65-F5344CB8AC3E}">
        <p14:creationId xmlns:p14="http://schemas.microsoft.com/office/powerpoint/2010/main" val="109200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059F136-A722-D485-050C-63170D47D9B0}"/>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0D393352-CEAE-8E32-0636-8251C42B53AD}"/>
              </a:ext>
            </a:extLst>
          </p:cNvPr>
          <p:cNvSpPr>
            <a:spLocks noGrp="1"/>
          </p:cNvSpPr>
          <p:nvPr>
            <p:ph type="sldNum" sz="quarter" idx="12"/>
          </p:nvPr>
        </p:nvSpPr>
        <p:spPr/>
        <p:txBody>
          <a:bodyPr/>
          <a:lstStyle/>
          <a:p>
            <a:pPr rtl="0"/>
            <a:fld id="{5A4A7955-6230-48B4-BD8B-A7C460F75945}" type="slidenum">
              <a:rPr lang="fr-FR" noProof="0" smtClean="0"/>
              <a:t>21</a:t>
            </a:fld>
            <a:endParaRPr lang="fr-FR" noProof="0"/>
          </a:p>
        </p:txBody>
      </p:sp>
      <p:sp>
        <p:nvSpPr>
          <p:cNvPr id="6" name="ZoneTexte 5">
            <a:extLst>
              <a:ext uri="{FF2B5EF4-FFF2-40B4-BE49-F238E27FC236}">
                <a16:creationId xmlns:a16="http://schemas.microsoft.com/office/drawing/2014/main" id="{D7C429DD-48F7-C95F-A608-6C9708F6D78D}"/>
              </a:ext>
            </a:extLst>
          </p:cNvPr>
          <p:cNvSpPr txBox="1"/>
          <p:nvPr/>
        </p:nvSpPr>
        <p:spPr>
          <a:xfrm>
            <a:off x="573741" y="224118"/>
            <a:ext cx="10560424" cy="584775"/>
          </a:xfrm>
          <a:prstGeom prst="rect">
            <a:avLst/>
          </a:prstGeom>
          <a:noFill/>
        </p:spPr>
        <p:txBody>
          <a:bodyPr wrap="square" rtlCol="0">
            <a:spAutoFit/>
          </a:bodyPr>
          <a:lstStyle/>
          <a:p>
            <a:r>
              <a:rPr lang="fr-FR" sz="3200" b="1" dirty="0"/>
              <a:t>Repository GITHUB : Etude du projet </a:t>
            </a:r>
          </a:p>
        </p:txBody>
      </p:sp>
      <p:pic>
        <p:nvPicPr>
          <p:cNvPr id="4" name="Image 3">
            <a:extLst>
              <a:ext uri="{FF2B5EF4-FFF2-40B4-BE49-F238E27FC236}">
                <a16:creationId xmlns:a16="http://schemas.microsoft.com/office/drawing/2014/main" id="{7FD35C94-5799-E1EF-5BA4-1F6CCE6FD784}"/>
              </a:ext>
            </a:extLst>
          </p:cNvPr>
          <p:cNvPicPr>
            <a:picLocks noChangeAspect="1"/>
          </p:cNvPicPr>
          <p:nvPr/>
        </p:nvPicPr>
        <p:blipFill>
          <a:blip r:embed="rId2"/>
          <a:stretch>
            <a:fillRect/>
          </a:stretch>
        </p:blipFill>
        <p:spPr>
          <a:xfrm>
            <a:off x="181228" y="803578"/>
            <a:ext cx="11829544" cy="5558087"/>
          </a:xfrm>
          <a:prstGeom prst="rect">
            <a:avLst/>
          </a:prstGeom>
        </p:spPr>
      </p:pic>
    </p:spTree>
    <p:extLst>
      <p:ext uri="{BB962C8B-B14F-4D97-AF65-F5344CB8AC3E}">
        <p14:creationId xmlns:p14="http://schemas.microsoft.com/office/powerpoint/2010/main" val="2029475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059F136-A722-D485-050C-63170D47D9B0}"/>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0D393352-CEAE-8E32-0636-8251C42B53AD}"/>
              </a:ext>
            </a:extLst>
          </p:cNvPr>
          <p:cNvSpPr>
            <a:spLocks noGrp="1"/>
          </p:cNvSpPr>
          <p:nvPr>
            <p:ph type="sldNum" sz="quarter" idx="12"/>
          </p:nvPr>
        </p:nvSpPr>
        <p:spPr/>
        <p:txBody>
          <a:bodyPr/>
          <a:lstStyle/>
          <a:p>
            <a:pPr rtl="0"/>
            <a:fld id="{5A4A7955-6230-48B4-BD8B-A7C460F75945}" type="slidenum">
              <a:rPr lang="fr-FR" noProof="0" smtClean="0"/>
              <a:t>22</a:t>
            </a:fld>
            <a:endParaRPr lang="fr-FR" noProof="0"/>
          </a:p>
        </p:txBody>
      </p:sp>
      <p:sp>
        <p:nvSpPr>
          <p:cNvPr id="6" name="ZoneTexte 5">
            <a:extLst>
              <a:ext uri="{FF2B5EF4-FFF2-40B4-BE49-F238E27FC236}">
                <a16:creationId xmlns:a16="http://schemas.microsoft.com/office/drawing/2014/main" id="{D7C429DD-48F7-C95F-A608-6C9708F6D78D}"/>
              </a:ext>
            </a:extLst>
          </p:cNvPr>
          <p:cNvSpPr txBox="1"/>
          <p:nvPr/>
        </p:nvSpPr>
        <p:spPr>
          <a:xfrm>
            <a:off x="573741" y="224118"/>
            <a:ext cx="10560424" cy="584775"/>
          </a:xfrm>
          <a:prstGeom prst="rect">
            <a:avLst/>
          </a:prstGeom>
          <a:noFill/>
        </p:spPr>
        <p:txBody>
          <a:bodyPr wrap="square" rtlCol="0">
            <a:spAutoFit/>
          </a:bodyPr>
          <a:lstStyle/>
          <a:p>
            <a:r>
              <a:rPr lang="fr-FR" sz="3200" b="1" dirty="0"/>
              <a:t>Repository GITHUB: </a:t>
            </a:r>
            <a:r>
              <a:rPr lang="fr-FR" sz="3200" b="1" dirty="0" err="1"/>
              <a:t>DashBoard</a:t>
            </a:r>
            <a:r>
              <a:rPr lang="fr-FR" sz="3200" b="1" dirty="0"/>
              <a:t> et API</a:t>
            </a:r>
          </a:p>
        </p:txBody>
      </p:sp>
      <p:pic>
        <p:nvPicPr>
          <p:cNvPr id="7" name="Image 6">
            <a:extLst>
              <a:ext uri="{FF2B5EF4-FFF2-40B4-BE49-F238E27FC236}">
                <a16:creationId xmlns:a16="http://schemas.microsoft.com/office/drawing/2014/main" id="{7B316AF4-036B-B2E0-F840-224CEC49D305}"/>
              </a:ext>
            </a:extLst>
          </p:cNvPr>
          <p:cNvPicPr>
            <a:picLocks noChangeAspect="1"/>
          </p:cNvPicPr>
          <p:nvPr/>
        </p:nvPicPr>
        <p:blipFill>
          <a:blip r:embed="rId2"/>
          <a:stretch>
            <a:fillRect/>
          </a:stretch>
        </p:blipFill>
        <p:spPr>
          <a:xfrm>
            <a:off x="573741" y="976215"/>
            <a:ext cx="6194612" cy="2690349"/>
          </a:xfrm>
          <a:prstGeom prst="rect">
            <a:avLst/>
          </a:prstGeom>
        </p:spPr>
      </p:pic>
      <p:pic>
        <p:nvPicPr>
          <p:cNvPr id="9" name="Image 8">
            <a:extLst>
              <a:ext uri="{FF2B5EF4-FFF2-40B4-BE49-F238E27FC236}">
                <a16:creationId xmlns:a16="http://schemas.microsoft.com/office/drawing/2014/main" id="{1EBDE188-01EC-5F1D-77AD-E216D7ACCFDC}"/>
              </a:ext>
            </a:extLst>
          </p:cNvPr>
          <p:cNvPicPr>
            <a:picLocks noChangeAspect="1"/>
          </p:cNvPicPr>
          <p:nvPr/>
        </p:nvPicPr>
        <p:blipFill>
          <a:blip r:embed="rId3"/>
          <a:stretch>
            <a:fillRect/>
          </a:stretch>
        </p:blipFill>
        <p:spPr>
          <a:xfrm>
            <a:off x="573741" y="3833886"/>
            <a:ext cx="6194612" cy="2649185"/>
          </a:xfrm>
          <a:prstGeom prst="rect">
            <a:avLst/>
          </a:prstGeom>
        </p:spPr>
      </p:pic>
      <p:sp>
        <p:nvSpPr>
          <p:cNvPr id="10" name="ZoneTexte 9">
            <a:extLst>
              <a:ext uri="{FF2B5EF4-FFF2-40B4-BE49-F238E27FC236}">
                <a16:creationId xmlns:a16="http://schemas.microsoft.com/office/drawing/2014/main" id="{9C51AF17-17B0-DE50-C7EE-8253B56C2D55}"/>
              </a:ext>
            </a:extLst>
          </p:cNvPr>
          <p:cNvSpPr txBox="1"/>
          <p:nvPr/>
        </p:nvSpPr>
        <p:spPr>
          <a:xfrm>
            <a:off x="7628965" y="1290918"/>
            <a:ext cx="3630706" cy="369332"/>
          </a:xfrm>
          <a:prstGeom prst="rect">
            <a:avLst/>
          </a:prstGeom>
          <a:noFill/>
        </p:spPr>
        <p:txBody>
          <a:bodyPr wrap="square" rtlCol="0">
            <a:spAutoFit/>
          </a:bodyPr>
          <a:lstStyle/>
          <a:p>
            <a:r>
              <a:rPr lang="fr-FR" dirty="0" err="1"/>
              <a:t>Depot</a:t>
            </a:r>
            <a:r>
              <a:rPr lang="fr-FR" dirty="0"/>
              <a:t> repository GITHUB </a:t>
            </a:r>
            <a:r>
              <a:rPr lang="fr-FR" dirty="0" err="1"/>
              <a:t>DashBoard</a:t>
            </a:r>
            <a:endParaRPr lang="fr-FR" dirty="0"/>
          </a:p>
        </p:txBody>
      </p:sp>
      <p:sp>
        <p:nvSpPr>
          <p:cNvPr id="11" name="ZoneTexte 10">
            <a:extLst>
              <a:ext uri="{FF2B5EF4-FFF2-40B4-BE49-F238E27FC236}">
                <a16:creationId xmlns:a16="http://schemas.microsoft.com/office/drawing/2014/main" id="{BE9D56F3-389E-8DD7-6937-E2852B98B854}"/>
              </a:ext>
            </a:extLst>
          </p:cNvPr>
          <p:cNvSpPr txBox="1"/>
          <p:nvPr/>
        </p:nvSpPr>
        <p:spPr>
          <a:xfrm>
            <a:off x="7781365" y="4285130"/>
            <a:ext cx="3630706" cy="369332"/>
          </a:xfrm>
          <a:prstGeom prst="rect">
            <a:avLst/>
          </a:prstGeom>
          <a:noFill/>
        </p:spPr>
        <p:txBody>
          <a:bodyPr wrap="square" rtlCol="0">
            <a:spAutoFit/>
          </a:bodyPr>
          <a:lstStyle/>
          <a:p>
            <a:r>
              <a:rPr lang="fr-FR" dirty="0" err="1"/>
              <a:t>Depot</a:t>
            </a:r>
            <a:r>
              <a:rPr lang="fr-FR" dirty="0"/>
              <a:t> repository GITHUB API</a:t>
            </a:r>
          </a:p>
        </p:txBody>
      </p:sp>
    </p:spTree>
    <p:extLst>
      <p:ext uri="{BB962C8B-B14F-4D97-AF65-F5344CB8AC3E}">
        <p14:creationId xmlns:p14="http://schemas.microsoft.com/office/powerpoint/2010/main" val="317932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BB260E-4266-EBA5-C5AD-2818339A2536}"/>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0A020D85-E28F-E0A3-A4AA-6357F409EB42}"/>
              </a:ext>
            </a:extLst>
          </p:cNvPr>
          <p:cNvSpPr>
            <a:spLocks noGrp="1"/>
          </p:cNvSpPr>
          <p:nvPr>
            <p:ph type="sldNum" sz="quarter" idx="12"/>
          </p:nvPr>
        </p:nvSpPr>
        <p:spPr/>
        <p:txBody>
          <a:bodyPr/>
          <a:lstStyle/>
          <a:p>
            <a:pPr rtl="0"/>
            <a:fld id="{5A4A7955-6230-48B4-BD8B-A7C460F75945}" type="slidenum">
              <a:rPr lang="fr-FR" noProof="0" smtClean="0"/>
              <a:t>23</a:t>
            </a:fld>
            <a:endParaRPr lang="fr-FR" noProof="0"/>
          </a:p>
        </p:txBody>
      </p:sp>
      <p:pic>
        <p:nvPicPr>
          <p:cNvPr id="5" name="Image 4">
            <a:extLst>
              <a:ext uri="{FF2B5EF4-FFF2-40B4-BE49-F238E27FC236}">
                <a16:creationId xmlns:a16="http://schemas.microsoft.com/office/drawing/2014/main" id="{80CA70C5-2841-71EA-2B8B-1BCCB15FA3F3}"/>
              </a:ext>
            </a:extLst>
          </p:cNvPr>
          <p:cNvPicPr>
            <a:picLocks noChangeAspect="1"/>
          </p:cNvPicPr>
          <p:nvPr/>
        </p:nvPicPr>
        <p:blipFill>
          <a:blip r:embed="rId2"/>
          <a:stretch>
            <a:fillRect/>
          </a:stretch>
        </p:blipFill>
        <p:spPr>
          <a:xfrm>
            <a:off x="331444" y="1150973"/>
            <a:ext cx="11529112" cy="4556054"/>
          </a:xfrm>
          <a:prstGeom prst="rect">
            <a:avLst/>
          </a:prstGeom>
        </p:spPr>
      </p:pic>
      <p:sp>
        <p:nvSpPr>
          <p:cNvPr id="6" name="ZoneTexte 5">
            <a:extLst>
              <a:ext uri="{FF2B5EF4-FFF2-40B4-BE49-F238E27FC236}">
                <a16:creationId xmlns:a16="http://schemas.microsoft.com/office/drawing/2014/main" id="{8B4682D3-0D6A-6531-7251-AD995AD8E9E1}"/>
              </a:ext>
            </a:extLst>
          </p:cNvPr>
          <p:cNvSpPr txBox="1"/>
          <p:nvPr/>
        </p:nvSpPr>
        <p:spPr>
          <a:xfrm>
            <a:off x="448235" y="331694"/>
            <a:ext cx="9430871" cy="584775"/>
          </a:xfrm>
          <a:prstGeom prst="rect">
            <a:avLst/>
          </a:prstGeom>
          <a:noFill/>
        </p:spPr>
        <p:txBody>
          <a:bodyPr wrap="square" rtlCol="0">
            <a:spAutoFit/>
          </a:bodyPr>
          <a:lstStyle/>
          <a:p>
            <a:r>
              <a:rPr lang="fr-FR" sz="3200" b="1" dirty="0"/>
              <a:t>Capture d’écran : MLFLOW UI</a:t>
            </a:r>
          </a:p>
        </p:txBody>
      </p:sp>
    </p:spTree>
    <p:extLst>
      <p:ext uri="{BB962C8B-B14F-4D97-AF65-F5344CB8AC3E}">
        <p14:creationId xmlns:p14="http://schemas.microsoft.com/office/powerpoint/2010/main" val="2564837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45B674A-1577-9967-6994-649467C45C16}"/>
              </a:ext>
            </a:extLst>
          </p:cNvPr>
          <p:cNvSpPr>
            <a:spLocks noGrp="1"/>
          </p:cNvSpPr>
          <p:nvPr>
            <p:ph type="dt" sz="half" idx="10"/>
          </p:nvPr>
        </p:nvSpPr>
        <p:spPr/>
        <p:txBody>
          <a:bodyPr/>
          <a:lstStyle/>
          <a:p>
            <a:pPr rtl="0"/>
            <a:fld id="{7E47DF9E-B784-4C43-ADCF-B53F861734A4}" type="datetime1">
              <a:rPr lang="fr-FR" noProof="0" smtClean="0"/>
              <a:t>23/09/2023</a:t>
            </a:fld>
            <a:endParaRPr lang="fr-FR" noProof="0"/>
          </a:p>
        </p:txBody>
      </p:sp>
      <p:sp>
        <p:nvSpPr>
          <p:cNvPr id="3" name="Espace réservé du numéro de diapositive 2">
            <a:extLst>
              <a:ext uri="{FF2B5EF4-FFF2-40B4-BE49-F238E27FC236}">
                <a16:creationId xmlns:a16="http://schemas.microsoft.com/office/drawing/2014/main" id="{CD03436D-B4F5-BAD8-C323-903C8755BFED}"/>
              </a:ext>
            </a:extLst>
          </p:cNvPr>
          <p:cNvSpPr>
            <a:spLocks noGrp="1"/>
          </p:cNvSpPr>
          <p:nvPr>
            <p:ph type="sldNum" sz="quarter" idx="12"/>
          </p:nvPr>
        </p:nvSpPr>
        <p:spPr/>
        <p:txBody>
          <a:bodyPr/>
          <a:lstStyle/>
          <a:p>
            <a:pPr rtl="0"/>
            <a:fld id="{5A4A7955-6230-48B4-BD8B-A7C460F75945}" type="slidenum">
              <a:rPr lang="fr-FR" noProof="0" smtClean="0"/>
              <a:t>24</a:t>
            </a:fld>
            <a:endParaRPr lang="fr-FR" noProof="0"/>
          </a:p>
        </p:txBody>
      </p:sp>
      <p:pic>
        <p:nvPicPr>
          <p:cNvPr id="5" name="Image 4">
            <a:extLst>
              <a:ext uri="{FF2B5EF4-FFF2-40B4-BE49-F238E27FC236}">
                <a16:creationId xmlns:a16="http://schemas.microsoft.com/office/drawing/2014/main" id="{CB94FDB5-18F0-038E-CDA7-F66A3F3D96BC}"/>
              </a:ext>
            </a:extLst>
          </p:cNvPr>
          <p:cNvPicPr>
            <a:picLocks noChangeAspect="1"/>
          </p:cNvPicPr>
          <p:nvPr/>
        </p:nvPicPr>
        <p:blipFill>
          <a:blip r:embed="rId2"/>
          <a:stretch>
            <a:fillRect/>
          </a:stretch>
        </p:blipFill>
        <p:spPr>
          <a:xfrm>
            <a:off x="1807369" y="1293844"/>
            <a:ext cx="8397968" cy="4861981"/>
          </a:xfrm>
          <a:prstGeom prst="rect">
            <a:avLst/>
          </a:prstGeom>
        </p:spPr>
      </p:pic>
      <p:sp>
        <p:nvSpPr>
          <p:cNvPr id="6" name="ZoneTexte 5">
            <a:extLst>
              <a:ext uri="{FF2B5EF4-FFF2-40B4-BE49-F238E27FC236}">
                <a16:creationId xmlns:a16="http://schemas.microsoft.com/office/drawing/2014/main" id="{466CCFC0-9F76-454C-7B49-30F4902D11B1}"/>
              </a:ext>
            </a:extLst>
          </p:cNvPr>
          <p:cNvSpPr txBox="1"/>
          <p:nvPr/>
        </p:nvSpPr>
        <p:spPr>
          <a:xfrm>
            <a:off x="1810871" y="403412"/>
            <a:ext cx="8148917" cy="369332"/>
          </a:xfrm>
          <a:prstGeom prst="rect">
            <a:avLst/>
          </a:prstGeom>
          <a:noFill/>
        </p:spPr>
        <p:txBody>
          <a:bodyPr wrap="square" rtlCol="0">
            <a:spAutoFit/>
          </a:bodyPr>
          <a:lstStyle/>
          <a:p>
            <a:r>
              <a:rPr lang="fr-FR" dirty="0"/>
              <a:t>Exécution des TESTS UNITAIRES</a:t>
            </a:r>
          </a:p>
        </p:txBody>
      </p:sp>
    </p:spTree>
    <p:extLst>
      <p:ext uri="{BB962C8B-B14F-4D97-AF65-F5344CB8AC3E}">
        <p14:creationId xmlns:p14="http://schemas.microsoft.com/office/powerpoint/2010/main" val="112259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rtlCol="0">
            <a:normAutofit/>
          </a:bodyPr>
          <a:lstStyle/>
          <a:p>
            <a:pPr marL="1028700" indent="-1028700" rtl="0">
              <a:buFont typeface="+mj-lt"/>
              <a:buAutoNum type="romanUcPeriod"/>
            </a:pPr>
            <a:r>
              <a:rPr lang="fr-FR" sz="4800" b="1" dirty="0">
                <a:solidFill>
                  <a:schemeClr val="accent1"/>
                </a:solidFill>
              </a:rPr>
              <a:t>Introduction</a:t>
            </a:r>
          </a:p>
        </p:txBody>
      </p:sp>
      <p:pic>
        <p:nvPicPr>
          <p:cNvPr id="16" name="Espace réservé d’image 15" descr="Graphique, tableaux et diagramme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Espace réservé d’image 25" descr="Personnes en cours de collaboration autour d’un bureau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Espace réservé du contenu 8">
            <a:extLst>
              <a:ext uri="{FF2B5EF4-FFF2-40B4-BE49-F238E27FC236}">
                <a16:creationId xmlns:a16="http://schemas.microsoft.com/office/drawing/2014/main" id="{469D770A-D8B9-4D5E-BB61-CD763E29DC55}"/>
              </a:ext>
            </a:extLst>
          </p:cNvPr>
          <p:cNvSpPr>
            <a:spLocks noGrp="1"/>
          </p:cNvSpPr>
          <p:nvPr>
            <p:ph idx="1"/>
          </p:nvPr>
        </p:nvSpPr>
        <p:spPr>
          <a:xfrm>
            <a:off x="4903694" y="2353586"/>
            <a:ext cx="6759942" cy="3767496"/>
          </a:xfrm>
        </p:spPr>
        <p:txBody>
          <a:bodyPr rtlCol="0">
            <a:normAutofit/>
          </a:bodyPr>
          <a:lstStyle/>
          <a:p>
            <a:pPr marL="0" indent="0" rtl="0">
              <a:buNone/>
            </a:pPr>
            <a:r>
              <a:rPr lang="fr-FR" sz="1800" dirty="0"/>
              <a:t>L’entreprise </a:t>
            </a:r>
            <a:r>
              <a:rPr lang="fr-FR" sz="1800" b="1" i="0" dirty="0">
                <a:solidFill>
                  <a:srgbClr val="271A38"/>
                </a:solidFill>
                <a:effectLst/>
              </a:rPr>
              <a:t>"Prêt à dépenser"  </a:t>
            </a:r>
            <a:r>
              <a:rPr lang="fr-FR" sz="1800" dirty="0"/>
              <a:t>souhaite mettre en œuvre un outil de “</a:t>
            </a:r>
            <a:r>
              <a:rPr lang="fr-FR" sz="1800" dirty="0" err="1"/>
              <a:t>scoring</a:t>
            </a:r>
            <a:r>
              <a:rPr lang="fr-FR" sz="1800" dirty="0"/>
              <a:t> crédit” pour calculer la probabilité qu’un client rembourse son crédit, puis classifie la demande en crédit accordé ou refusé.</a:t>
            </a:r>
          </a:p>
          <a:p>
            <a:pPr marL="0" indent="0" rtl="0">
              <a:buNone/>
            </a:pPr>
            <a:r>
              <a:rPr lang="fr-FR" sz="1800" dirty="0"/>
              <a:t>De plus cette entreprise souhaite plus de </a:t>
            </a:r>
            <a:r>
              <a:rPr lang="fr-FR" sz="1800" b="1" i="0" dirty="0">
                <a:solidFill>
                  <a:schemeClr val="accent1"/>
                </a:solidFill>
                <a:effectLst/>
              </a:rPr>
              <a:t>transparence</a:t>
            </a:r>
            <a:r>
              <a:rPr lang="fr-FR" sz="1800" b="0" i="0" dirty="0">
                <a:solidFill>
                  <a:srgbClr val="271A38"/>
                </a:solidFill>
                <a:effectLst/>
              </a:rPr>
              <a:t> vis-à-vis des décisions d’octroi de crédit.</a:t>
            </a:r>
          </a:p>
          <a:p>
            <a:pPr marL="0" indent="0" rtl="0">
              <a:buNone/>
            </a:pPr>
            <a:endParaRPr lang="fr-FR" sz="1000" dirty="0"/>
          </a:p>
          <a:p>
            <a:pPr rtl="0"/>
            <a:r>
              <a:rPr lang="fr-FR" sz="1900" b="1" dirty="0"/>
              <a:t>Besoin de « Prêt à dépenser » :</a:t>
            </a:r>
          </a:p>
          <a:p>
            <a:pPr marL="0" indent="0">
              <a:buNone/>
            </a:pPr>
            <a:r>
              <a:rPr lang="fr-FR" sz="1800" dirty="0"/>
              <a:t>Un modèle de </a:t>
            </a:r>
            <a:r>
              <a:rPr lang="fr-FR" sz="1800" dirty="0" err="1"/>
              <a:t>scoring</a:t>
            </a:r>
            <a:r>
              <a:rPr lang="fr-FR" sz="1800" dirty="0"/>
              <a:t> qui donnera la probabilité de faillite d’un client de façon automatique</a:t>
            </a:r>
          </a:p>
          <a:p>
            <a:pPr marL="0" indent="0">
              <a:buNone/>
            </a:pPr>
            <a:r>
              <a:rPr lang="fr-FR" sz="1800" dirty="0"/>
              <a:t>Pour les besoin de </a:t>
            </a:r>
            <a:r>
              <a:rPr lang="fr-FR" sz="1800" b="1" dirty="0">
                <a:solidFill>
                  <a:schemeClr val="accent6">
                    <a:lumMod val="75000"/>
                  </a:schemeClr>
                </a:solidFill>
              </a:rPr>
              <a:t>transparence </a:t>
            </a:r>
            <a:r>
              <a:rPr lang="fr-FR" sz="1800" dirty="0"/>
              <a:t>des chargés de relation client, il est donc nécessaire de développer un</a:t>
            </a:r>
            <a:r>
              <a:rPr lang="fr-FR" sz="1800" b="1" i="0" dirty="0">
                <a:solidFill>
                  <a:srgbClr val="271A38"/>
                </a:solidFill>
                <a:effectLst/>
              </a:rPr>
              <a:t> </a:t>
            </a:r>
            <a:r>
              <a:rPr lang="fr-FR" sz="1800" b="1" i="0" dirty="0" err="1">
                <a:solidFill>
                  <a:schemeClr val="accent1"/>
                </a:solidFill>
                <a:effectLst/>
              </a:rPr>
              <a:t>dashboard</a:t>
            </a:r>
            <a:r>
              <a:rPr lang="fr-FR" sz="1800" b="1" i="0" dirty="0">
                <a:solidFill>
                  <a:schemeClr val="accent1"/>
                </a:solidFill>
                <a:effectLst/>
              </a:rPr>
              <a:t> interactif.</a:t>
            </a:r>
            <a:endParaRPr lang="fr-FR" sz="1800" dirty="0">
              <a:solidFill>
                <a:schemeClr val="accent1"/>
              </a:solidFill>
            </a:endParaRPr>
          </a:p>
        </p:txBody>
      </p:sp>
      <p:sp>
        <p:nvSpPr>
          <p:cNvPr id="22" name="Espace réservé du pied de page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rtlCol="0"/>
          <a:lstStyle/>
          <a:p>
            <a:pPr rtl="0"/>
            <a:r>
              <a:rPr lang="fr-FR"/>
              <a:t>Etude de faisabilité d'un moteur de classification</a:t>
            </a:r>
          </a:p>
        </p:txBody>
      </p:sp>
      <p:sp>
        <p:nvSpPr>
          <p:cNvPr id="2" name="Espace réservé de la date 1">
            <a:extLst>
              <a:ext uri="{FF2B5EF4-FFF2-40B4-BE49-F238E27FC236}">
                <a16:creationId xmlns:a16="http://schemas.microsoft.com/office/drawing/2014/main" id="{D3FE66FD-2026-4582-A911-F6DABAE0514E}"/>
              </a:ext>
            </a:extLst>
          </p:cNvPr>
          <p:cNvSpPr>
            <a:spLocks noGrp="1"/>
          </p:cNvSpPr>
          <p:nvPr>
            <p:ph type="dt" sz="half" idx="10"/>
          </p:nvPr>
        </p:nvSpPr>
        <p:spPr>
          <a:xfrm>
            <a:off x="5205303" y="6309360"/>
            <a:ext cx="3411973" cy="457200"/>
          </a:xfrm>
        </p:spPr>
        <p:txBody>
          <a:bodyPr rtlCol="0"/>
          <a:lstStyle/>
          <a:p>
            <a:pPr rtl="0"/>
            <a:r>
              <a:rPr lang="fr-FR"/>
              <a:t>05/05/2023</a:t>
            </a:r>
            <a:endParaRPr lang="fr-FR" dirty="0"/>
          </a:p>
        </p:txBody>
      </p:sp>
      <p:sp>
        <p:nvSpPr>
          <p:cNvPr id="23" name="Espace réservé du numéro de diapositive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3</a:t>
            </a:fld>
            <a:endParaRPr lang="fr-FR" dirty="0"/>
          </a:p>
        </p:txBody>
      </p:sp>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3" descr="Espace réservé à la chronologie">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2249013720"/>
              </p:ext>
            </p:extLst>
          </p:nvPr>
        </p:nvGraphicFramePr>
        <p:xfrm>
          <a:off x="838200" y="18256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re 2">
            <a:extLst>
              <a:ext uri="{FF2B5EF4-FFF2-40B4-BE49-F238E27FC236}">
                <a16:creationId xmlns:a16="http://schemas.microsoft.com/office/drawing/2014/main" id="{BA4EA378-49C7-4674-A713-6300B71864FD}"/>
              </a:ext>
            </a:extLst>
          </p:cNvPr>
          <p:cNvSpPr>
            <a:spLocks noGrp="1"/>
          </p:cNvSpPr>
          <p:nvPr>
            <p:ph type="title"/>
          </p:nvPr>
        </p:nvSpPr>
        <p:spPr>
          <a:xfrm>
            <a:off x="1143000" y="533401"/>
            <a:ext cx="9906000" cy="1382156"/>
          </a:xfrm>
        </p:spPr>
        <p:txBody>
          <a:bodyPr rtlCol="0"/>
          <a:lstStyle/>
          <a:p>
            <a:pPr rtl="0"/>
            <a:r>
              <a:rPr lang="fr-FR"/>
              <a:t>CHRONOLOGIE</a:t>
            </a:r>
          </a:p>
        </p:txBody>
      </p:sp>
      <p:sp>
        <p:nvSpPr>
          <p:cNvPr id="4" name="Espace réservé du pied de page 3">
            <a:extLst>
              <a:ext uri="{FF2B5EF4-FFF2-40B4-BE49-F238E27FC236}">
                <a16:creationId xmlns:a16="http://schemas.microsoft.com/office/drawing/2014/main" id="{46B35970-86DF-4F11-9D76-FECED88366F0}"/>
              </a:ext>
            </a:extLst>
          </p:cNvPr>
          <p:cNvSpPr>
            <a:spLocks noGrp="1"/>
          </p:cNvSpPr>
          <p:nvPr>
            <p:ph type="ftr" sz="quarter" idx="11"/>
          </p:nvPr>
        </p:nvSpPr>
        <p:spPr>
          <a:xfrm>
            <a:off x="154429" y="6398878"/>
            <a:ext cx="4497315" cy="365125"/>
          </a:xfrm>
        </p:spPr>
        <p:txBody>
          <a:bodyPr rtlCol="0"/>
          <a:lstStyle/>
          <a:p>
            <a:pPr rtl="0"/>
            <a:r>
              <a:rPr lang="fr-FR"/>
              <a:t>Exemple de Texte de Pied de page</a:t>
            </a:r>
          </a:p>
        </p:txBody>
      </p:sp>
      <p:sp>
        <p:nvSpPr>
          <p:cNvPr id="5" name="Espace réservé de la date 4">
            <a:extLst>
              <a:ext uri="{FF2B5EF4-FFF2-40B4-BE49-F238E27FC236}">
                <a16:creationId xmlns:a16="http://schemas.microsoft.com/office/drawing/2014/main" id="{1A4C12C2-5182-41CE-A07D-11992CF629EA}"/>
              </a:ext>
            </a:extLst>
          </p:cNvPr>
          <p:cNvSpPr>
            <a:spLocks noGrp="1"/>
          </p:cNvSpPr>
          <p:nvPr>
            <p:ph type="dt" sz="half" idx="10"/>
          </p:nvPr>
        </p:nvSpPr>
        <p:spPr>
          <a:xfrm>
            <a:off x="7337102" y="6398878"/>
            <a:ext cx="4193908" cy="365125"/>
          </a:xfrm>
        </p:spPr>
        <p:txBody>
          <a:bodyPr rtlCol="0"/>
          <a:lstStyle/>
          <a:p>
            <a:pPr rtl="0"/>
            <a:r>
              <a:rPr lang="fr-FR"/>
              <a:t>7/02/20XX</a:t>
            </a:r>
          </a:p>
        </p:txBody>
      </p:sp>
      <p:sp>
        <p:nvSpPr>
          <p:cNvPr id="6" name="Espace réservé du numéro de diapositive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fr-FR" smtClean="0"/>
              <a:pPr rtl="0"/>
              <a:t>4</a:t>
            </a:fld>
            <a:endParaRPr lang="fr-FR" dirty="0"/>
          </a:p>
        </p:txBody>
      </p:sp>
    </p:spTree>
    <p:extLst>
      <p:ext uri="{BB962C8B-B14F-4D97-AF65-F5344CB8AC3E}">
        <p14:creationId xmlns:p14="http://schemas.microsoft.com/office/powerpoint/2010/main" val="92180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BD1ED6-96EA-D9F2-31EF-AD28C2BE85E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2" name="Titre 1">
            <a:extLst>
              <a:ext uri="{FF2B5EF4-FFF2-40B4-BE49-F238E27FC236}">
                <a16:creationId xmlns:a16="http://schemas.microsoft.com/office/drawing/2014/main" id="{871C8752-8EC4-24F4-00CA-0D204A944C7C}"/>
              </a:ext>
            </a:extLst>
          </p:cNvPr>
          <p:cNvSpPr>
            <a:spLocks noGrp="1"/>
          </p:cNvSpPr>
          <p:nvPr>
            <p:ph type="ctrTitle"/>
          </p:nvPr>
        </p:nvSpPr>
        <p:spPr>
          <a:xfrm>
            <a:off x="0" y="1789298"/>
            <a:ext cx="9144000" cy="2387600"/>
          </a:xfrm>
          <a:ln/>
        </p:spPr>
        <p:style>
          <a:lnRef idx="3">
            <a:schemeClr val="lt1"/>
          </a:lnRef>
          <a:fillRef idx="1">
            <a:schemeClr val="accent1"/>
          </a:fillRef>
          <a:effectRef idx="1">
            <a:schemeClr val="accent1"/>
          </a:effectRef>
          <a:fontRef idx="minor">
            <a:schemeClr val="lt1"/>
          </a:fontRef>
        </p:style>
        <p:txBody>
          <a:bodyPr>
            <a:normAutofit/>
          </a:bodyPr>
          <a:lstStyle/>
          <a:p>
            <a:pPr marL="1143000" indent="-1143000">
              <a:buFont typeface="+mj-lt"/>
              <a:buAutoNum type="romanUcPeriod" startAt="2"/>
            </a:pPr>
            <a:r>
              <a:rPr lang="fr-FR" sz="6000" b="1" dirty="0">
                <a:solidFill>
                  <a:schemeClr val="bg1"/>
                </a:solidFill>
              </a:rPr>
              <a:t>Présentation des données</a:t>
            </a:r>
            <a:br>
              <a:rPr lang="fr-FR" dirty="0">
                <a:solidFill>
                  <a:schemeClr val="bg1"/>
                </a:solidFill>
              </a:rPr>
            </a:br>
            <a:endParaRPr lang="fr-FR" dirty="0">
              <a:solidFill>
                <a:schemeClr val="bg1"/>
              </a:solidFill>
            </a:endParaRPr>
          </a:p>
        </p:txBody>
      </p:sp>
      <p:sp>
        <p:nvSpPr>
          <p:cNvPr id="3" name="Sous-titre 2">
            <a:extLst>
              <a:ext uri="{FF2B5EF4-FFF2-40B4-BE49-F238E27FC236}">
                <a16:creationId xmlns:a16="http://schemas.microsoft.com/office/drawing/2014/main" id="{541EB61B-4063-55E9-A235-E54F2931FCD0}"/>
              </a:ext>
            </a:extLst>
          </p:cNvPr>
          <p:cNvSpPr>
            <a:spLocks noGrp="1"/>
          </p:cNvSpPr>
          <p:nvPr>
            <p:ph type="subTitle" idx="1"/>
          </p:nvPr>
        </p:nvSpPr>
        <p:spPr>
          <a:xfrm>
            <a:off x="1524000" y="4274391"/>
            <a:ext cx="9144000" cy="1655762"/>
          </a:xfrm>
        </p:spPr>
        <p:txBody>
          <a:bodyPr/>
          <a:lstStyle/>
          <a:p>
            <a:endParaRPr lang="fr-FR" dirty="0"/>
          </a:p>
        </p:txBody>
      </p:sp>
      <p:sp>
        <p:nvSpPr>
          <p:cNvPr id="4" name="Espace réservé de la date 3">
            <a:extLst>
              <a:ext uri="{FF2B5EF4-FFF2-40B4-BE49-F238E27FC236}">
                <a16:creationId xmlns:a16="http://schemas.microsoft.com/office/drawing/2014/main" id="{B21604AC-9A94-3BC2-C517-58B3802A7E97}"/>
              </a:ext>
            </a:extLst>
          </p:cNvPr>
          <p:cNvSpPr>
            <a:spLocks noGrp="1"/>
          </p:cNvSpPr>
          <p:nvPr>
            <p:ph type="dt" sz="half" idx="10"/>
          </p:nvPr>
        </p:nvSpPr>
        <p:spPr/>
        <p:txBody>
          <a:bodyPr/>
          <a:lstStyle/>
          <a:p>
            <a:pPr rtl="0"/>
            <a:fld id="{FB7F7E3E-992E-42AF-8AF6-6CF74ACD5232}" type="datetime1">
              <a:rPr lang="fr-FR" noProof="0" smtClean="0"/>
              <a:t>23/09/2023</a:t>
            </a:fld>
            <a:endParaRPr lang="fr-FR" noProof="0"/>
          </a:p>
        </p:txBody>
      </p:sp>
      <p:sp>
        <p:nvSpPr>
          <p:cNvPr id="5" name="Espace réservé du numéro de diapositive 4">
            <a:extLst>
              <a:ext uri="{FF2B5EF4-FFF2-40B4-BE49-F238E27FC236}">
                <a16:creationId xmlns:a16="http://schemas.microsoft.com/office/drawing/2014/main" id="{FC19BE84-9C62-B29B-B3A9-F30AAA8341DE}"/>
              </a:ext>
            </a:extLst>
          </p:cNvPr>
          <p:cNvSpPr>
            <a:spLocks noGrp="1"/>
          </p:cNvSpPr>
          <p:nvPr>
            <p:ph type="sldNum" sz="quarter" idx="12"/>
          </p:nvPr>
        </p:nvSpPr>
        <p:spPr/>
        <p:txBody>
          <a:bodyPr/>
          <a:lstStyle/>
          <a:p>
            <a:pPr rtl="0"/>
            <a:fld id="{5A4A7955-6230-48B4-BD8B-A7C460F75945}" type="slidenum">
              <a:rPr lang="fr-FR" noProof="0" smtClean="0"/>
              <a:t>5</a:t>
            </a:fld>
            <a:endParaRPr lang="fr-FR" noProof="0" dirty="0"/>
          </a:p>
        </p:txBody>
      </p:sp>
    </p:spTree>
    <p:extLst>
      <p:ext uri="{BB962C8B-B14F-4D97-AF65-F5344CB8AC3E}">
        <p14:creationId xmlns:p14="http://schemas.microsoft.com/office/powerpoint/2010/main" val="342877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F50633-82DD-FAA4-7561-386B85DA6071}"/>
              </a:ext>
            </a:extLst>
          </p:cNvPr>
          <p:cNvSpPr>
            <a:spLocks noGrp="1"/>
          </p:cNvSpPr>
          <p:nvPr>
            <p:ph type="title"/>
          </p:nvPr>
        </p:nvSpPr>
        <p:spPr>
          <a:xfrm>
            <a:off x="430306" y="365125"/>
            <a:ext cx="10923494" cy="1325563"/>
          </a:xfrm>
        </p:spPr>
        <p:txBody>
          <a:bodyPr/>
          <a:lstStyle/>
          <a:p>
            <a:pPr marL="1028700" indent="-1028700">
              <a:buFont typeface="+mj-lt"/>
              <a:buAutoNum type="romanUcPeriod" startAt="2"/>
            </a:pPr>
            <a:r>
              <a:rPr lang="fr-FR" sz="4800" b="1" dirty="0">
                <a:solidFill>
                  <a:schemeClr val="accent1"/>
                </a:solidFill>
              </a:rPr>
              <a:t>Présentation des données</a:t>
            </a:r>
          </a:p>
        </p:txBody>
      </p:sp>
      <p:sp>
        <p:nvSpPr>
          <p:cNvPr id="3" name="Espace réservé du contenu 2">
            <a:extLst>
              <a:ext uri="{FF2B5EF4-FFF2-40B4-BE49-F238E27FC236}">
                <a16:creationId xmlns:a16="http://schemas.microsoft.com/office/drawing/2014/main" id="{E26D748B-FFB6-62D0-4332-D67122CD1718}"/>
              </a:ext>
            </a:extLst>
          </p:cNvPr>
          <p:cNvSpPr>
            <a:spLocks noGrp="1"/>
          </p:cNvSpPr>
          <p:nvPr>
            <p:ph idx="1"/>
          </p:nvPr>
        </p:nvSpPr>
        <p:spPr>
          <a:xfrm>
            <a:off x="430306" y="1900518"/>
            <a:ext cx="6368545" cy="3913467"/>
          </a:xfrm>
          <a:ln/>
        </p:spPr>
        <p:style>
          <a:lnRef idx="3">
            <a:schemeClr val="lt1"/>
          </a:lnRef>
          <a:fillRef idx="1">
            <a:schemeClr val="accent1"/>
          </a:fillRef>
          <a:effectRef idx="1">
            <a:schemeClr val="accent1"/>
          </a:effectRef>
          <a:fontRef idx="minor">
            <a:schemeClr val="lt1"/>
          </a:fontRef>
        </p:style>
        <p:txBody>
          <a:bodyPr>
            <a:normAutofit/>
          </a:bodyPr>
          <a:lstStyle/>
          <a:p>
            <a:pPr marL="0" indent="0">
              <a:buNone/>
            </a:pPr>
            <a:r>
              <a:rPr lang="fr-FR" sz="2400" dirty="0"/>
              <a:t>Nous possédons 7 jeux de données, contentant des informations: </a:t>
            </a:r>
          </a:p>
          <a:p>
            <a:pPr marL="0" indent="0">
              <a:buNone/>
            </a:pPr>
            <a:endParaRPr lang="fr-FR" sz="1000" dirty="0"/>
          </a:p>
          <a:p>
            <a:r>
              <a:rPr lang="fr-FR" sz="2400" dirty="0"/>
              <a:t>Personnelles tels que l’âge, le sexe, l’emploi, le niveau d’éducation, nombre d’enfant, possession etc…</a:t>
            </a:r>
          </a:p>
          <a:p>
            <a:endParaRPr lang="fr-FR" sz="1000" dirty="0"/>
          </a:p>
          <a:p>
            <a:r>
              <a:rPr lang="fr-FR" sz="2400" dirty="0"/>
              <a:t>Financières tels que le revenu, le montant du prêt, historique des crédits, historiques de remboursement, historique du solde des cartes de crédits etc…</a:t>
            </a:r>
          </a:p>
          <a:p>
            <a:endParaRPr lang="fr-FR" sz="2400" dirty="0"/>
          </a:p>
          <a:p>
            <a:endParaRPr lang="fr-FR" sz="900" dirty="0"/>
          </a:p>
        </p:txBody>
      </p:sp>
      <p:sp>
        <p:nvSpPr>
          <p:cNvPr id="5" name="Espace réservé du numéro de diapositive 4">
            <a:extLst>
              <a:ext uri="{FF2B5EF4-FFF2-40B4-BE49-F238E27FC236}">
                <a16:creationId xmlns:a16="http://schemas.microsoft.com/office/drawing/2014/main" id="{8C1D907E-937B-6BDB-993A-7523C3FEB70B}"/>
              </a:ext>
            </a:extLst>
          </p:cNvPr>
          <p:cNvSpPr>
            <a:spLocks noGrp="1"/>
          </p:cNvSpPr>
          <p:nvPr>
            <p:ph type="sldNum" sz="quarter" idx="12"/>
          </p:nvPr>
        </p:nvSpPr>
        <p:spPr/>
        <p:txBody>
          <a:bodyPr/>
          <a:lstStyle/>
          <a:p>
            <a:pPr rtl="0"/>
            <a:fld id="{5A4A7955-6230-48B4-BD8B-A7C460F75945}" type="slidenum">
              <a:rPr lang="fr-FR" noProof="0" smtClean="0"/>
              <a:t>6</a:t>
            </a:fld>
            <a:endParaRPr lang="fr-FR" noProof="0"/>
          </a:p>
        </p:txBody>
      </p:sp>
      <p:pic>
        <p:nvPicPr>
          <p:cNvPr id="8" name="Image 7">
            <a:extLst>
              <a:ext uri="{FF2B5EF4-FFF2-40B4-BE49-F238E27FC236}">
                <a16:creationId xmlns:a16="http://schemas.microsoft.com/office/drawing/2014/main" id="{F21C89DC-D887-3F93-870D-20948BEC12E5}"/>
              </a:ext>
            </a:extLst>
          </p:cNvPr>
          <p:cNvPicPr>
            <a:picLocks noChangeAspect="1"/>
          </p:cNvPicPr>
          <p:nvPr/>
        </p:nvPicPr>
        <p:blipFill>
          <a:blip r:embed="rId2"/>
          <a:stretch>
            <a:fillRect/>
          </a:stretch>
        </p:blipFill>
        <p:spPr>
          <a:xfrm>
            <a:off x="6935498" y="2198780"/>
            <a:ext cx="5166855" cy="3316941"/>
          </a:xfrm>
          <a:prstGeom prst="rect">
            <a:avLst/>
          </a:prstGeom>
        </p:spPr>
      </p:pic>
    </p:spTree>
    <p:extLst>
      <p:ext uri="{BB962C8B-B14F-4D97-AF65-F5344CB8AC3E}">
        <p14:creationId xmlns:p14="http://schemas.microsoft.com/office/powerpoint/2010/main" val="229900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DF3B48-091B-4BAA-6299-D7FC79DAA414}"/>
              </a:ext>
            </a:extLst>
          </p:cNvPr>
          <p:cNvSpPr>
            <a:spLocks noGrp="1"/>
          </p:cNvSpPr>
          <p:nvPr>
            <p:ph type="title"/>
          </p:nvPr>
        </p:nvSpPr>
        <p:spPr/>
        <p:txBody>
          <a:bodyPr/>
          <a:lstStyle/>
          <a:p>
            <a:pPr marL="857250" indent="-857250">
              <a:buFont typeface="+mj-lt"/>
              <a:buAutoNum type="romanUcPeriod" startAt="2"/>
            </a:pPr>
            <a:r>
              <a:rPr lang="fr-FR" sz="4400" b="1" dirty="0">
                <a:solidFill>
                  <a:schemeClr val="accent1"/>
                </a:solidFill>
              </a:rPr>
              <a:t>Présentation des données</a:t>
            </a:r>
            <a:endParaRPr lang="fr-F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50073A9F-148C-ECDF-C2D3-EDA0D963BE42}"/>
                  </a:ext>
                </a:extLst>
              </p:cNvPr>
              <p:cNvSpPr>
                <a:spLocks noGrp="1"/>
              </p:cNvSpPr>
              <p:nvPr>
                <p:ph sz="half" idx="1"/>
              </p:nvPr>
            </p:nvSpPr>
            <p:spPr>
              <a:xfrm>
                <a:off x="838199" y="1825625"/>
                <a:ext cx="6690361" cy="4351338"/>
              </a:xfrm>
            </p:spPr>
            <p:txBody>
              <a:bodyPr>
                <a:normAutofit/>
              </a:bodyPr>
              <a:lstStyle/>
              <a:p>
                <a:pPr marL="0" indent="0">
                  <a:buNone/>
                </a:pPr>
                <a:r>
                  <a:rPr lang="fr-FR" dirty="0"/>
                  <a:t>Dataset sélectionnée « </a:t>
                </a:r>
                <a:r>
                  <a:rPr lang="fr-FR" dirty="0" err="1"/>
                  <a:t>application_train</a:t>
                </a:r>
                <a:r>
                  <a:rPr lang="fr-FR" dirty="0"/>
                  <a:t> »</a:t>
                </a:r>
              </a:p>
              <a:p>
                <a:pPr marL="0" indent="0">
                  <a:buNone/>
                </a:pPr>
                <a:endParaRPr lang="fr-FR" sz="1000" dirty="0"/>
              </a:p>
              <a:p>
                <a:r>
                  <a:rPr lang="fr-FR" sz="2000" dirty="0"/>
                  <a:t>121 colonnes et 307507 lignes.</a:t>
                </a:r>
              </a:p>
              <a:p>
                <a:r>
                  <a:rPr lang="fr-FR" sz="2000" dirty="0"/>
                  <a:t>Suppression de 47 colonnes possédant plus de 20% de Nas.</a:t>
                </a:r>
              </a:p>
              <a:p>
                <a:r>
                  <a:rPr lang="fr-FR" sz="2000" dirty="0"/>
                  <a:t>Création de variables pertinents:</a:t>
                </a:r>
              </a:p>
              <a:p>
                <a:pPr lvl="1"/>
                <a:r>
                  <a:rPr lang="fr-FR" sz="1600" dirty="0"/>
                  <a:t>« INCOME_CREDIT_PERC » 	-----     ratio revenu crédit</a:t>
                </a:r>
              </a:p>
              <a:p>
                <a:pPr lvl="1"/>
                <a:r>
                  <a:rPr lang="fr-FR" sz="1600" dirty="0"/>
                  <a:t>« </a:t>
                </a:r>
                <a:r>
                  <a:rPr lang="fr-FR" sz="1600" dirty="0" err="1"/>
                  <a:t>time_to_repay</a:t>
                </a:r>
                <a:r>
                  <a:rPr lang="fr-FR" sz="1600" dirty="0"/>
                  <a:t> » 		-----     temps de remboursement </a:t>
                </a:r>
              </a:p>
              <a:p>
                <a:pPr lvl="1"/>
                <a:r>
                  <a:rPr lang="fr-FR" sz="1600" dirty="0"/>
                  <a:t>« ANNUITY_INCOME_PERC »	-----     taux d’endettement annuel</a:t>
                </a:r>
              </a:p>
              <a:p>
                <a:pPr marL="457200" lvl="1" indent="0">
                  <a:buNone/>
                </a:pPr>
                <a:endParaRPr lang="fr-FR" sz="1000" dirty="0"/>
              </a:p>
              <a:p>
                <a:r>
                  <a:rPr lang="fr-FR" sz="2000" dirty="0"/>
                  <a:t>Données très déséquilibrées 91,93% de classe « 0 »</a:t>
                </a:r>
              </a:p>
              <a:p>
                <a:pPr lvl="1"/>
                <a:r>
                  <a:rPr lang="fr-FR" sz="1600" dirty="0"/>
                  <a:t>Ratio  </a:t>
                </a:r>
                <a14:m>
                  <m:oMath xmlns:m="http://schemas.openxmlformats.org/officeDocument/2006/math">
                    <m:f>
                      <m:fPr>
                        <m:ctrlPr>
                          <a:rPr lang="fr-FR" sz="1600" i="1" smtClean="0">
                            <a:latin typeface="Cambria Math" panose="02040503050406030204" pitchFamily="18" charset="0"/>
                          </a:rPr>
                        </m:ctrlPr>
                      </m:fPr>
                      <m:num>
                        <m:r>
                          <a:rPr lang="fr-FR" sz="1600" b="0" i="1" smtClean="0">
                            <a:latin typeface="Cambria Math" panose="02040503050406030204" pitchFamily="18" charset="0"/>
                          </a:rPr>
                          <m:t>𝐶𝑙𝑎𝑠𝑠</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0</m:t>
                            </m:r>
                          </m:sub>
                        </m:sSub>
                      </m:num>
                      <m:den>
                        <m:r>
                          <a:rPr lang="fr-FR" sz="1600" b="0" i="1" smtClean="0">
                            <a:latin typeface="Cambria Math" panose="02040503050406030204" pitchFamily="18" charset="0"/>
                          </a:rPr>
                          <m:t>𝐶𝑙𝑎𝑠𝑠</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1</m:t>
                            </m:r>
                          </m:sub>
                        </m:sSub>
                      </m:den>
                    </m:f>
                  </m:oMath>
                </a14:m>
                <a:r>
                  <a:rPr lang="fr-FR" sz="1600" dirty="0"/>
                  <a:t> ≈ 11,3869</a:t>
                </a:r>
              </a:p>
              <a:p>
                <a:pPr lvl="1"/>
                <a:endParaRPr lang="fr-FR" sz="1600" dirty="0"/>
              </a:p>
              <a:p>
                <a:endParaRPr lang="fr-FR" sz="2000" dirty="0"/>
              </a:p>
              <a:p>
                <a:pPr marL="0" indent="0">
                  <a:buNone/>
                </a:pPr>
                <a:endParaRPr lang="fr-FR" dirty="0"/>
              </a:p>
            </p:txBody>
          </p:sp>
        </mc:Choice>
        <mc:Fallback xmlns="">
          <p:sp>
            <p:nvSpPr>
              <p:cNvPr id="3" name="Espace réservé du contenu 2">
                <a:extLst>
                  <a:ext uri="{FF2B5EF4-FFF2-40B4-BE49-F238E27FC236}">
                    <a16:creationId xmlns:a16="http://schemas.microsoft.com/office/drawing/2014/main" id="{50073A9F-148C-ECDF-C2D3-EDA0D963BE42}"/>
                  </a:ext>
                </a:extLst>
              </p:cNvPr>
              <p:cNvSpPr>
                <a:spLocks noGrp="1" noRot="1" noChangeAspect="1" noMove="1" noResize="1" noEditPoints="1" noAdjustHandles="1" noChangeArrowheads="1" noChangeShapeType="1" noTextEdit="1"/>
              </p:cNvSpPr>
              <p:nvPr>
                <p:ph sz="half" idx="1"/>
              </p:nvPr>
            </p:nvSpPr>
            <p:spPr>
              <a:xfrm>
                <a:off x="838199" y="1825625"/>
                <a:ext cx="6690361" cy="4351338"/>
              </a:xfrm>
              <a:blipFill>
                <a:blip r:embed="rId2"/>
                <a:stretch>
                  <a:fillRect l="-1821" t="-2241"/>
                </a:stretch>
              </a:blipFill>
            </p:spPr>
            <p:txBody>
              <a:bodyPr/>
              <a:lstStyle/>
              <a:p>
                <a:r>
                  <a:rPr lang="fr-FR">
                    <a:noFill/>
                  </a:rPr>
                  <a:t> </a:t>
                </a:r>
              </a:p>
            </p:txBody>
          </p:sp>
        </mc:Fallback>
      </mc:AlternateContent>
      <p:graphicFrame>
        <p:nvGraphicFramePr>
          <p:cNvPr id="10" name="Espace réservé du contenu 9">
            <a:extLst>
              <a:ext uri="{FF2B5EF4-FFF2-40B4-BE49-F238E27FC236}">
                <a16:creationId xmlns:a16="http://schemas.microsoft.com/office/drawing/2014/main" id="{2A60DC62-3278-9009-5637-26A7E78BA719}"/>
              </a:ext>
            </a:extLst>
          </p:cNvPr>
          <p:cNvGraphicFramePr>
            <a:graphicFrameLocks noGrp="1"/>
          </p:cNvGraphicFramePr>
          <p:nvPr>
            <p:ph sz="half" idx="2"/>
            <p:extLst>
              <p:ext uri="{D42A27DB-BD31-4B8C-83A1-F6EECF244321}">
                <p14:modId xmlns:p14="http://schemas.microsoft.com/office/powerpoint/2010/main" val="1906632273"/>
              </p:ext>
            </p:extLst>
          </p:nvPr>
        </p:nvGraphicFramePr>
        <p:xfrm>
          <a:off x="7652871" y="3842102"/>
          <a:ext cx="4094480" cy="2319655"/>
        </p:xfrm>
        <a:graphic>
          <a:graphicData uri="http://schemas.openxmlformats.org/drawingml/2006/chart">
            <c:chart xmlns:c="http://schemas.openxmlformats.org/drawingml/2006/chart" xmlns:r="http://schemas.openxmlformats.org/officeDocument/2006/relationships" r:id="rId3"/>
          </a:graphicData>
        </a:graphic>
      </p:graphicFrame>
      <p:sp>
        <p:nvSpPr>
          <p:cNvPr id="5" name="Espace réservé de la date 4">
            <a:extLst>
              <a:ext uri="{FF2B5EF4-FFF2-40B4-BE49-F238E27FC236}">
                <a16:creationId xmlns:a16="http://schemas.microsoft.com/office/drawing/2014/main" id="{4EA38850-D1D3-36DD-2266-F1F24601EC52}"/>
              </a:ext>
            </a:extLst>
          </p:cNvPr>
          <p:cNvSpPr>
            <a:spLocks noGrp="1"/>
          </p:cNvSpPr>
          <p:nvPr>
            <p:ph type="dt" sz="half" idx="10"/>
          </p:nvPr>
        </p:nvSpPr>
        <p:spPr/>
        <p:txBody>
          <a:bodyPr/>
          <a:lstStyle/>
          <a:p>
            <a:pPr rtl="0"/>
            <a:fld id="{7633D3F6-C875-494B-A572-2F95251CBF7D}" type="datetime1">
              <a:rPr lang="fr-FR" noProof="0" smtClean="0"/>
              <a:t>23/09/2023</a:t>
            </a:fld>
            <a:endParaRPr lang="fr-FR" noProof="0"/>
          </a:p>
        </p:txBody>
      </p:sp>
      <p:sp>
        <p:nvSpPr>
          <p:cNvPr id="6" name="Espace réservé du numéro de diapositive 5">
            <a:extLst>
              <a:ext uri="{FF2B5EF4-FFF2-40B4-BE49-F238E27FC236}">
                <a16:creationId xmlns:a16="http://schemas.microsoft.com/office/drawing/2014/main" id="{86455DC6-2EB9-0E52-21B0-E0A111239539}"/>
              </a:ext>
            </a:extLst>
          </p:cNvPr>
          <p:cNvSpPr>
            <a:spLocks noGrp="1"/>
          </p:cNvSpPr>
          <p:nvPr>
            <p:ph type="sldNum" sz="quarter" idx="12"/>
          </p:nvPr>
        </p:nvSpPr>
        <p:spPr>
          <a:xfrm>
            <a:off x="8610600" y="6356350"/>
            <a:ext cx="2743200" cy="365125"/>
          </a:xfrm>
        </p:spPr>
        <p:txBody>
          <a:bodyPr/>
          <a:lstStyle/>
          <a:p>
            <a:pPr rtl="0"/>
            <a:fld id="{5A4A7955-6230-48B4-BD8B-A7C460F75945}" type="slidenum">
              <a:rPr lang="fr-FR" noProof="0" smtClean="0"/>
              <a:t>7</a:t>
            </a:fld>
            <a:endParaRPr lang="fr-FR" noProof="0"/>
          </a:p>
        </p:txBody>
      </p:sp>
      <p:grpSp>
        <p:nvGrpSpPr>
          <p:cNvPr id="22" name="Groupe 21">
            <a:extLst>
              <a:ext uri="{FF2B5EF4-FFF2-40B4-BE49-F238E27FC236}">
                <a16:creationId xmlns:a16="http://schemas.microsoft.com/office/drawing/2014/main" id="{A6EA5B93-E22A-6053-EEF1-8ED20A83AD1A}"/>
              </a:ext>
            </a:extLst>
          </p:cNvPr>
          <p:cNvGrpSpPr/>
          <p:nvPr/>
        </p:nvGrpSpPr>
        <p:grpSpPr>
          <a:xfrm>
            <a:off x="7528560" y="1725706"/>
            <a:ext cx="4593217" cy="1703294"/>
            <a:chOff x="-542169" y="1885281"/>
            <a:chExt cx="12413831" cy="3914884"/>
          </a:xfrm>
        </p:grpSpPr>
        <p:pic>
          <p:nvPicPr>
            <p:cNvPr id="1031" name="Picture 7">
              <a:extLst>
                <a:ext uri="{FF2B5EF4-FFF2-40B4-BE49-F238E27FC236}">
                  <a16:creationId xmlns:a16="http://schemas.microsoft.com/office/drawing/2014/main" id="{A4BA0118-E722-9CC9-12FE-B20706385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69" y="1885281"/>
              <a:ext cx="12413831" cy="391488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47FF346-4C2C-C6D6-5083-F8402157784C}"/>
                </a:ext>
              </a:extLst>
            </p:cNvPr>
            <p:cNvSpPr/>
            <p:nvPr/>
          </p:nvSpPr>
          <p:spPr>
            <a:xfrm>
              <a:off x="6750424" y="1963271"/>
              <a:ext cx="4996927" cy="35589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E4E8F013-B1FF-855B-5FA0-9C44D4FF95B7}"/>
                </a:ext>
              </a:extLst>
            </p:cNvPr>
            <p:cNvSpPr txBox="1"/>
            <p:nvPr/>
          </p:nvSpPr>
          <p:spPr>
            <a:xfrm>
              <a:off x="7261119" y="2463292"/>
              <a:ext cx="3975533" cy="2758859"/>
            </a:xfrm>
            <a:prstGeom prst="rect">
              <a:avLst/>
            </a:prstGeom>
            <a:noFill/>
          </p:spPr>
          <p:txBody>
            <a:bodyPr wrap="square" rtlCol="0">
              <a:spAutoFit/>
            </a:bodyPr>
            <a:lstStyle/>
            <a:p>
              <a:pPr algn="ctr"/>
              <a:r>
                <a:rPr lang="fr-FR" b="1" dirty="0">
                  <a:solidFill>
                    <a:schemeClr val="bg1"/>
                  </a:solidFill>
                </a:rPr>
                <a:t>47 colonnes avec plus 20% de valeurs manquantes</a:t>
              </a:r>
            </a:p>
          </p:txBody>
        </p:sp>
      </p:grpSp>
      <p:sp>
        <p:nvSpPr>
          <p:cNvPr id="23" name="ZoneTexte 22">
            <a:extLst>
              <a:ext uri="{FF2B5EF4-FFF2-40B4-BE49-F238E27FC236}">
                <a16:creationId xmlns:a16="http://schemas.microsoft.com/office/drawing/2014/main" id="{DCEBA7A4-D790-02CF-15F9-4F75A809023B}"/>
              </a:ext>
            </a:extLst>
          </p:cNvPr>
          <p:cNvSpPr txBox="1"/>
          <p:nvPr/>
        </p:nvSpPr>
        <p:spPr>
          <a:xfrm>
            <a:off x="7652871" y="1334489"/>
            <a:ext cx="4422910"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ctr"/>
            <a:r>
              <a:rPr lang="fr-FR" dirty="0"/>
              <a:t>Représentation du nombre de Nas</a:t>
            </a:r>
          </a:p>
        </p:txBody>
      </p:sp>
    </p:spTree>
    <p:extLst>
      <p:ext uri="{BB962C8B-B14F-4D97-AF65-F5344CB8AC3E}">
        <p14:creationId xmlns:p14="http://schemas.microsoft.com/office/powerpoint/2010/main" val="146624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7BD1ED6-96EA-D9F2-31EF-AD28C2BE85E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2" name="Titre 1">
            <a:extLst>
              <a:ext uri="{FF2B5EF4-FFF2-40B4-BE49-F238E27FC236}">
                <a16:creationId xmlns:a16="http://schemas.microsoft.com/office/drawing/2014/main" id="{871C8752-8EC4-24F4-00CA-0D204A944C7C}"/>
              </a:ext>
            </a:extLst>
          </p:cNvPr>
          <p:cNvSpPr>
            <a:spLocks noGrp="1"/>
          </p:cNvSpPr>
          <p:nvPr>
            <p:ph type="ctrTitle"/>
          </p:nvPr>
        </p:nvSpPr>
        <p:spPr>
          <a:xfrm>
            <a:off x="0" y="1789298"/>
            <a:ext cx="9144000" cy="2387600"/>
          </a:xfrm>
          <a:ln/>
        </p:spPr>
        <p:style>
          <a:lnRef idx="3">
            <a:schemeClr val="lt1"/>
          </a:lnRef>
          <a:fillRef idx="1">
            <a:schemeClr val="accent1"/>
          </a:fillRef>
          <a:effectRef idx="1">
            <a:schemeClr val="accent1"/>
          </a:effectRef>
          <a:fontRef idx="minor">
            <a:schemeClr val="lt1"/>
          </a:fontRef>
        </p:style>
        <p:txBody>
          <a:bodyPr>
            <a:normAutofit/>
          </a:bodyPr>
          <a:lstStyle/>
          <a:p>
            <a:pPr marL="1143000" indent="-1143000">
              <a:buFont typeface="+mj-lt"/>
              <a:buAutoNum type="romanUcPeriod" startAt="3"/>
            </a:pPr>
            <a:r>
              <a:rPr lang="fr-FR" dirty="0">
                <a:solidFill>
                  <a:schemeClr val="bg1"/>
                </a:solidFill>
              </a:rPr>
              <a:t>Etape de modélisation</a:t>
            </a:r>
            <a:br>
              <a:rPr lang="fr-FR" dirty="0">
                <a:solidFill>
                  <a:schemeClr val="bg1"/>
                </a:solidFill>
              </a:rPr>
            </a:br>
            <a:endParaRPr lang="fr-FR" dirty="0">
              <a:solidFill>
                <a:schemeClr val="bg1"/>
              </a:solidFill>
            </a:endParaRPr>
          </a:p>
        </p:txBody>
      </p:sp>
      <p:sp>
        <p:nvSpPr>
          <p:cNvPr id="3" name="Sous-titre 2">
            <a:extLst>
              <a:ext uri="{FF2B5EF4-FFF2-40B4-BE49-F238E27FC236}">
                <a16:creationId xmlns:a16="http://schemas.microsoft.com/office/drawing/2014/main" id="{541EB61B-4063-55E9-A235-E54F2931FCD0}"/>
              </a:ext>
            </a:extLst>
          </p:cNvPr>
          <p:cNvSpPr>
            <a:spLocks noGrp="1"/>
          </p:cNvSpPr>
          <p:nvPr>
            <p:ph type="subTitle" idx="1"/>
          </p:nvPr>
        </p:nvSpPr>
        <p:spPr>
          <a:xfrm>
            <a:off x="1524000" y="4274391"/>
            <a:ext cx="9144000" cy="1655762"/>
          </a:xfrm>
        </p:spPr>
        <p:txBody>
          <a:bodyPr/>
          <a:lstStyle/>
          <a:p>
            <a:pPr marL="457200" indent="-457200" algn="l">
              <a:buFont typeface="+mj-lt"/>
              <a:buAutoNum type="alphaUcPeriod"/>
            </a:pPr>
            <a:r>
              <a:rPr lang="fr-FR" b="1" dirty="0">
                <a:solidFill>
                  <a:schemeClr val="accent1"/>
                </a:solidFill>
              </a:rPr>
              <a:t>Pipeline modèle</a:t>
            </a:r>
          </a:p>
          <a:p>
            <a:pPr marL="457200" indent="-457200" algn="l">
              <a:buFont typeface="+mj-lt"/>
              <a:buAutoNum type="alphaUcPeriod"/>
            </a:pPr>
            <a:r>
              <a:rPr lang="fr-FR" b="1" dirty="0">
                <a:solidFill>
                  <a:schemeClr val="accent1"/>
                </a:solidFill>
              </a:rPr>
              <a:t>Gestion déséquilibres données</a:t>
            </a:r>
          </a:p>
          <a:p>
            <a:pPr algn="l"/>
            <a:endParaRPr lang="fr-FR" b="1" dirty="0">
              <a:solidFill>
                <a:schemeClr val="accent1"/>
              </a:solidFill>
            </a:endParaRPr>
          </a:p>
          <a:p>
            <a:pPr marL="457200" indent="-457200" algn="l">
              <a:buFont typeface="+mj-lt"/>
              <a:buAutoNum type="alphaUcPeriod"/>
            </a:pPr>
            <a:endParaRPr lang="fr-FR" b="1" dirty="0">
              <a:solidFill>
                <a:schemeClr val="accent1"/>
              </a:solidFill>
            </a:endParaRPr>
          </a:p>
          <a:p>
            <a:pPr marL="457200" indent="-457200">
              <a:buFont typeface="+mj-lt"/>
              <a:buAutoNum type="alphaUcPeriod"/>
            </a:pPr>
            <a:endParaRPr lang="fr-FR" b="1" dirty="0">
              <a:solidFill>
                <a:schemeClr val="accent1"/>
              </a:solidFill>
            </a:endParaRPr>
          </a:p>
          <a:p>
            <a:endParaRPr lang="fr-FR" dirty="0"/>
          </a:p>
        </p:txBody>
      </p:sp>
      <p:sp>
        <p:nvSpPr>
          <p:cNvPr id="4" name="Espace réservé de la date 3">
            <a:extLst>
              <a:ext uri="{FF2B5EF4-FFF2-40B4-BE49-F238E27FC236}">
                <a16:creationId xmlns:a16="http://schemas.microsoft.com/office/drawing/2014/main" id="{B21604AC-9A94-3BC2-C517-58B3802A7E97}"/>
              </a:ext>
            </a:extLst>
          </p:cNvPr>
          <p:cNvSpPr>
            <a:spLocks noGrp="1"/>
          </p:cNvSpPr>
          <p:nvPr>
            <p:ph type="dt" sz="half" idx="10"/>
          </p:nvPr>
        </p:nvSpPr>
        <p:spPr/>
        <p:txBody>
          <a:bodyPr/>
          <a:lstStyle/>
          <a:p>
            <a:pPr rtl="0"/>
            <a:fld id="{FB7F7E3E-992E-42AF-8AF6-6CF74ACD5232}" type="datetime1">
              <a:rPr lang="fr-FR" noProof="0" smtClean="0"/>
              <a:t>23/09/2023</a:t>
            </a:fld>
            <a:endParaRPr lang="fr-FR" noProof="0"/>
          </a:p>
        </p:txBody>
      </p:sp>
      <p:sp>
        <p:nvSpPr>
          <p:cNvPr id="5" name="Espace réservé du numéro de diapositive 4">
            <a:extLst>
              <a:ext uri="{FF2B5EF4-FFF2-40B4-BE49-F238E27FC236}">
                <a16:creationId xmlns:a16="http://schemas.microsoft.com/office/drawing/2014/main" id="{FC19BE84-9C62-B29B-B3A9-F30AAA8341DE}"/>
              </a:ext>
            </a:extLst>
          </p:cNvPr>
          <p:cNvSpPr>
            <a:spLocks noGrp="1"/>
          </p:cNvSpPr>
          <p:nvPr>
            <p:ph type="sldNum" sz="quarter" idx="12"/>
          </p:nvPr>
        </p:nvSpPr>
        <p:spPr/>
        <p:txBody>
          <a:bodyPr/>
          <a:lstStyle/>
          <a:p>
            <a:pPr rtl="0"/>
            <a:fld id="{5A4A7955-6230-48B4-BD8B-A7C460F75945}" type="slidenum">
              <a:rPr lang="fr-FR" noProof="0" smtClean="0"/>
              <a:t>8</a:t>
            </a:fld>
            <a:endParaRPr lang="fr-FR" noProof="0" dirty="0"/>
          </a:p>
        </p:txBody>
      </p:sp>
    </p:spTree>
    <p:extLst>
      <p:ext uri="{BB962C8B-B14F-4D97-AF65-F5344CB8AC3E}">
        <p14:creationId xmlns:p14="http://schemas.microsoft.com/office/powerpoint/2010/main" val="53922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3CA758-A77E-74D1-556B-DC832022124D}"/>
              </a:ext>
            </a:extLst>
          </p:cNvPr>
          <p:cNvSpPr>
            <a:spLocks noGrp="1"/>
          </p:cNvSpPr>
          <p:nvPr>
            <p:ph type="title"/>
          </p:nvPr>
        </p:nvSpPr>
        <p:spPr/>
        <p:txBody>
          <a:bodyPr/>
          <a:lstStyle/>
          <a:p>
            <a:pPr marL="857250" indent="-857250">
              <a:buFont typeface="+mj-lt"/>
              <a:buAutoNum type="romanUcPeriod" startAt="2"/>
            </a:pPr>
            <a:r>
              <a:rPr lang="fr-FR" sz="4400" b="1" dirty="0">
                <a:solidFill>
                  <a:schemeClr val="accent1"/>
                </a:solidFill>
              </a:rPr>
              <a:t>Présentation des données</a:t>
            </a:r>
            <a:endParaRPr lang="fr-FR" dirty="0"/>
          </a:p>
        </p:txBody>
      </p:sp>
      <p:sp>
        <p:nvSpPr>
          <p:cNvPr id="3" name="Espace réservé du contenu 2">
            <a:extLst>
              <a:ext uri="{FF2B5EF4-FFF2-40B4-BE49-F238E27FC236}">
                <a16:creationId xmlns:a16="http://schemas.microsoft.com/office/drawing/2014/main" id="{6FD9B041-213E-9A8A-88F3-478A71BF8534}"/>
              </a:ext>
            </a:extLst>
          </p:cNvPr>
          <p:cNvSpPr>
            <a:spLocks noGrp="1"/>
          </p:cNvSpPr>
          <p:nvPr>
            <p:ph sz="half" idx="1"/>
          </p:nvPr>
        </p:nvSpPr>
        <p:spPr>
          <a:xfrm>
            <a:off x="842682" y="4149790"/>
            <a:ext cx="5338483" cy="1631854"/>
          </a:xfrm>
        </p:spPr>
        <p:txBody>
          <a:bodyPr>
            <a:normAutofit/>
          </a:bodyPr>
          <a:lstStyle/>
          <a:p>
            <a:pPr marL="0" indent="0">
              <a:buNone/>
            </a:pPr>
            <a:r>
              <a:rPr lang="fr-FR" sz="2400" dirty="0"/>
              <a:t>Création de pipeline afin de:</a:t>
            </a:r>
          </a:p>
          <a:p>
            <a:r>
              <a:rPr lang="fr-FR" sz="1800" dirty="0"/>
              <a:t>Faciliter la comparaison des différents modèles</a:t>
            </a:r>
          </a:p>
          <a:p>
            <a:r>
              <a:rPr lang="fr-FR" sz="1800" dirty="0"/>
              <a:t>Faciliter son utilisation a travers l’API</a:t>
            </a:r>
          </a:p>
          <a:p>
            <a:r>
              <a:rPr lang="fr-FR" sz="1800" dirty="0"/>
              <a:t>Rechercher les meilleurs hyperparamètres</a:t>
            </a:r>
          </a:p>
        </p:txBody>
      </p:sp>
      <p:sp>
        <p:nvSpPr>
          <p:cNvPr id="5" name="Espace réservé de la date 4">
            <a:extLst>
              <a:ext uri="{FF2B5EF4-FFF2-40B4-BE49-F238E27FC236}">
                <a16:creationId xmlns:a16="http://schemas.microsoft.com/office/drawing/2014/main" id="{C4DD4770-E103-0C0B-58F8-597D0A9EEC45}"/>
              </a:ext>
            </a:extLst>
          </p:cNvPr>
          <p:cNvSpPr>
            <a:spLocks noGrp="1"/>
          </p:cNvSpPr>
          <p:nvPr>
            <p:ph type="dt" sz="half" idx="10"/>
          </p:nvPr>
        </p:nvSpPr>
        <p:spPr/>
        <p:txBody>
          <a:bodyPr/>
          <a:lstStyle/>
          <a:p>
            <a:pPr rtl="0"/>
            <a:fld id="{7633D3F6-C875-494B-A572-2F95251CBF7D}" type="datetime1">
              <a:rPr lang="fr-FR" noProof="0" smtClean="0"/>
              <a:t>23/09/2023</a:t>
            </a:fld>
            <a:endParaRPr lang="fr-FR" noProof="0" dirty="0"/>
          </a:p>
        </p:txBody>
      </p:sp>
      <p:sp>
        <p:nvSpPr>
          <p:cNvPr id="6" name="Espace réservé du numéro de diapositive 5">
            <a:extLst>
              <a:ext uri="{FF2B5EF4-FFF2-40B4-BE49-F238E27FC236}">
                <a16:creationId xmlns:a16="http://schemas.microsoft.com/office/drawing/2014/main" id="{C1AB4F29-693F-331D-218E-71C385C82F37}"/>
              </a:ext>
            </a:extLst>
          </p:cNvPr>
          <p:cNvSpPr>
            <a:spLocks noGrp="1"/>
          </p:cNvSpPr>
          <p:nvPr>
            <p:ph type="sldNum" sz="quarter" idx="12"/>
          </p:nvPr>
        </p:nvSpPr>
        <p:spPr/>
        <p:txBody>
          <a:bodyPr/>
          <a:lstStyle/>
          <a:p>
            <a:pPr rtl="0"/>
            <a:fld id="{5A4A7955-6230-48B4-BD8B-A7C460F75945}" type="slidenum">
              <a:rPr lang="fr-FR" noProof="0" smtClean="0"/>
              <a:t>9</a:t>
            </a:fld>
            <a:endParaRPr lang="fr-FR" noProof="0" dirty="0"/>
          </a:p>
        </p:txBody>
      </p:sp>
      <p:pic>
        <p:nvPicPr>
          <p:cNvPr id="7" name="Picture 2">
            <a:extLst>
              <a:ext uri="{FF2B5EF4-FFF2-40B4-BE49-F238E27FC236}">
                <a16:creationId xmlns:a16="http://schemas.microsoft.com/office/drawing/2014/main" id="{AC5CA05B-08C5-05BE-4B41-F3CCE21A8C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78345" y="3802040"/>
            <a:ext cx="3342690" cy="116367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DD1AA17-91C3-B452-58C9-F8CF0A20DFEB}"/>
              </a:ext>
            </a:extLst>
          </p:cNvPr>
          <p:cNvSpPr txBox="1"/>
          <p:nvPr/>
        </p:nvSpPr>
        <p:spPr>
          <a:xfrm>
            <a:off x="838200" y="1870075"/>
            <a:ext cx="6638365" cy="1200329"/>
          </a:xfrm>
          <a:prstGeom prst="rect">
            <a:avLst/>
          </a:prstGeom>
          <a:noFill/>
        </p:spPr>
        <p:txBody>
          <a:bodyPr wrap="square" rtlCol="0">
            <a:spAutoFit/>
          </a:bodyPr>
          <a:lstStyle/>
          <a:p>
            <a:r>
              <a:rPr lang="fr-FR" b="0" i="0" dirty="0">
                <a:solidFill>
                  <a:srgbClr val="292C32"/>
                </a:solidFill>
                <a:effectLst/>
                <a:latin typeface="Open Sans" panose="020B0606030504020204" pitchFamily="34" charset="0"/>
              </a:rPr>
              <a:t>Le </a:t>
            </a:r>
            <a:r>
              <a:rPr lang="fr-FR" b="0" i="0" dirty="0" err="1">
                <a:solidFill>
                  <a:srgbClr val="292C32"/>
                </a:solidFill>
                <a:effectLst/>
                <a:latin typeface="Open Sans" panose="020B0606030504020204" pitchFamily="34" charset="0"/>
              </a:rPr>
              <a:t>SequentialFeatureSelector</a:t>
            </a:r>
            <a:r>
              <a:rPr lang="fr-FR" b="0" i="0" dirty="0">
                <a:solidFill>
                  <a:srgbClr val="292C32"/>
                </a:solidFill>
                <a:effectLst/>
                <a:latin typeface="Open Sans" panose="020B0606030504020204" pitchFamily="34" charset="0"/>
              </a:rPr>
              <a:t> de </a:t>
            </a:r>
            <a:r>
              <a:rPr lang="fr-FR" b="1" dirty="0" err="1">
                <a:solidFill>
                  <a:schemeClr val="accent4"/>
                </a:solidFill>
              </a:rPr>
              <a:t>MLxtend</a:t>
            </a:r>
            <a:r>
              <a:rPr lang="fr-FR" b="0" i="0" dirty="0">
                <a:solidFill>
                  <a:srgbClr val="292C32"/>
                </a:solidFill>
                <a:effectLst/>
                <a:latin typeface="Open Sans" panose="020B0606030504020204" pitchFamily="34" charset="0"/>
              </a:rPr>
              <a:t> ajoutent une colonne à la fois, en améliorant le score </a:t>
            </a:r>
            <a:r>
              <a:rPr lang="fr-FR" b="1" i="0" dirty="0" err="1">
                <a:solidFill>
                  <a:schemeClr val="accent1"/>
                </a:solidFill>
                <a:effectLst/>
                <a:latin typeface="Open Sans" panose="020B0606030504020204" pitchFamily="34" charset="0"/>
              </a:rPr>
              <a:t>balanced_accuracy</a:t>
            </a:r>
            <a:r>
              <a:rPr lang="fr-FR" b="0" i="0" dirty="0">
                <a:solidFill>
                  <a:srgbClr val="292C32"/>
                </a:solidFill>
                <a:effectLst/>
                <a:latin typeface="Open Sans" panose="020B0606030504020204" pitchFamily="34" charset="0"/>
              </a:rPr>
              <a:t> du classificateur jusqu'à ce qu'un sous-ensemble de colonne de la taille 39 soit atteint. </a:t>
            </a:r>
            <a:endParaRPr lang="fr-FR" dirty="0"/>
          </a:p>
        </p:txBody>
      </p:sp>
      <p:pic>
        <p:nvPicPr>
          <p:cNvPr id="9" name="Image 8">
            <a:extLst>
              <a:ext uri="{FF2B5EF4-FFF2-40B4-BE49-F238E27FC236}">
                <a16:creationId xmlns:a16="http://schemas.microsoft.com/office/drawing/2014/main" id="{F43FC9AC-0DF7-ECAB-A1BE-DC49F178F232}"/>
              </a:ext>
            </a:extLst>
          </p:cNvPr>
          <p:cNvPicPr>
            <a:picLocks noChangeAspect="1"/>
          </p:cNvPicPr>
          <p:nvPr/>
        </p:nvPicPr>
        <p:blipFill>
          <a:blip r:embed="rId3"/>
          <a:stretch>
            <a:fillRect/>
          </a:stretch>
        </p:blipFill>
        <p:spPr>
          <a:xfrm>
            <a:off x="8399006" y="1706526"/>
            <a:ext cx="2846081" cy="1325563"/>
          </a:xfrm>
          <a:prstGeom prst="rect">
            <a:avLst/>
          </a:prstGeom>
        </p:spPr>
      </p:pic>
      <p:cxnSp>
        <p:nvCxnSpPr>
          <p:cNvPr id="13" name="Connecteur droit 12">
            <a:extLst>
              <a:ext uri="{FF2B5EF4-FFF2-40B4-BE49-F238E27FC236}">
                <a16:creationId xmlns:a16="http://schemas.microsoft.com/office/drawing/2014/main" id="{9998806C-0BFA-1FBA-E18B-616868686E9F}"/>
              </a:ext>
            </a:extLst>
          </p:cNvPr>
          <p:cNvCxnSpPr/>
          <p:nvPr/>
        </p:nvCxnSpPr>
        <p:spPr>
          <a:xfrm>
            <a:off x="322730" y="3439578"/>
            <a:ext cx="1171687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58FD2439-C963-5185-09F9-38618C4E27A3}"/>
              </a:ext>
            </a:extLst>
          </p:cNvPr>
          <p:cNvPicPr>
            <a:picLocks noChangeAspect="1"/>
          </p:cNvPicPr>
          <p:nvPr/>
        </p:nvPicPr>
        <p:blipFill>
          <a:blip r:embed="rId4"/>
          <a:stretch>
            <a:fillRect/>
          </a:stretch>
        </p:blipFill>
        <p:spPr>
          <a:xfrm>
            <a:off x="8313157" y="4965717"/>
            <a:ext cx="3040643" cy="1806097"/>
          </a:xfrm>
          <a:prstGeom prst="rect">
            <a:avLst/>
          </a:prstGeom>
        </p:spPr>
      </p:pic>
      <p:cxnSp>
        <p:nvCxnSpPr>
          <p:cNvPr id="18" name="Connecteur droit 17">
            <a:extLst>
              <a:ext uri="{FF2B5EF4-FFF2-40B4-BE49-F238E27FC236}">
                <a16:creationId xmlns:a16="http://schemas.microsoft.com/office/drawing/2014/main" id="{5112D3CA-D1ED-C739-5A85-D850FC6C1D05}"/>
              </a:ext>
            </a:extLst>
          </p:cNvPr>
          <p:cNvCxnSpPr/>
          <p:nvPr/>
        </p:nvCxnSpPr>
        <p:spPr>
          <a:xfrm>
            <a:off x="322730" y="3582215"/>
            <a:ext cx="1171687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459306DF-95B5-E761-63D3-2129AD33D86A}"/>
              </a:ext>
            </a:extLst>
          </p:cNvPr>
          <p:cNvSpPr txBox="1"/>
          <p:nvPr/>
        </p:nvSpPr>
        <p:spPr>
          <a:xfrm>
            <a:off x="9326972" y="6459865"/>
            <a:ext cx="1013011" cy="26161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fr-FR" sz="1100" dirty="0"/>
              <a:t>Classifier</a:t>
            </a:r>
          </a:p>
        </p:txBody>
      </p:sp>
    </p:spTree>
    <p:extLst>
      <p:ext uri="{BB962C8B-B14F-4D97-AF65-F5344CB8AC3E}">
        <p14:creationId xmlns:p14="http://schemas.microsoft.com/office/powerpoint/2010/main" val="3667162514"/>
      </p:ext>
    </p:extLst>
  </p:cSld>
  <p:clrMapOvr>
    <a:masterClrMapping/>
  </p:clrMapOvr>
</p:sld>
</file>

<file path=ppt/theme/theme1.xml><?xml version="1.0" encoding="utf-8"?>
<a:theme xmlns:a="http://schemas.openxmlformats.org/drawingml/2006/main" name="Thème Offic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5243609_TF89048086_Win32" id="{E9AE51A3-E9FD-48EF-85CD-A26B544E7574}" vid="{49F0CDC9-7A18-4B0E-B36B-EE94E6D166E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D23832-4FF3-481A-BF21-E685DF749377}">
  <ds:schemaRefs>
    <ds:schemaRef ds:uri="http://schemas.microsoft.com/sharepoint/v3/contenttype/forms"/>
  </ds:schemaRefs>
</ds:datastoreItem>
</file>

<file path=customXml/itemProps2.xml><?xml version="1.0" encoding="utf-8"?>
<ds:datastoreItem xmlns:ds="http://schemas.openxmlformats.org/officeDocument/2006/customXml" ds:itemID="{1024ABD0-81DD-4E89-ADBD-FD03EEA4B67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C03986E7-BBBA-4E0B-9644-BCA74B964A1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Tableau de bord de performance de 24Slides</Template>
  <TotalTime>6061</TotalTime>
  <Words>940</Words>
  <Application>Microsoft Office PowerPoint</Application>
  <PresentationFormat>Grand écran</PresentationFormat>
  <Paragraphs>178</Paragraphs>
  <Slides>24</Slides>
  <Notes>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24</vt:i4>
      </vt:variant>
    </vt:vector>
  </HeadingPairs>
  <TitlesOfParts>
    <vt:vector size="33" baseType="lpstr">
      <vt:lpstr>Arial</vt:lpstr>
      <vt:lpstr>Calibri</vt:lpstr>
      <vt:lpstr>Calibri Light</vt:lpstr>
      <vt:lpstr>Cambria Math</vt:lpstr>
      <vt:lpstr>Century Gothic</vt:lpstr>
      <vt:lpstr>Inter</vt:lpstr>
      <vt:lpstr>Open Sans</vt:lpstr>
      <vt:lpstr>Outfit</vt:lpstr>
      <vt:lpstr>Thème Office</vt:lpstr>
      <vt:lpstr>Diapositive de tableau de bord 1</vt:lpstr>
      <vt:lpstr>Sommaire</vt:lpstr>
      <vt:lpstr>Introduction</vt:lpstr>
      <vt:lpstr>CHRONOLOGIE</vt:lpstr>
      <vt:lpstr>Présentation des données </vt:lpstr>
      <vt:lpstr>Présentation des données</vt:lpstr>
      <vt:lpstr>Présentation des données</vt:lpstr>
      <vt:lpstr>Etape de modélisation </vt:lpstr>
      <vt:lpstr>Présentation des données</vt:lpstr>
      <vt:lpstr>Etape de modélisation</vt:lpstr>
      <vt:lpstr>Etape de modélisation</vt:lpstr>
      <vt:lpstr>Etape de modélisation</vt:lpstr>
      <vt:lpstr>Etape de modélisation</vt:lpstr>
      <vt:lpstr>Présentation de l’api et du Dashboard </vt:lpstr>
      <vt:lpstr>Présentation PowerPoint</vt:lpstr>
      <vt:lpstr>Présentation PowerPoint</vt:lpstr>
      <vt:lpstr>Présentation PowerPoint</vt:lpstr>
      <vt:lpstr>Data drift </vt:lpstr>
      <vt:lpstr>Diapositive de tableau de bord 10</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de tableau de bord 1</dc:title>
  <dc:creator>kevin ELEORE</dc:creator>
  <cp:lastModifiedBy>kevin ELEORE</cp:lastModifiedBy>
  <cp:revision>13</cp:revision>
  <dcterms:created xsi:type="dcterms:W3CDTF">2023-09-06T09:35:23Z</dcterms:created>
  <dcterms:modified xsi:type="dcterms:W3CDTF">2023-09-23T18:43:31Z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